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83" r:id="rId2"/>
    <p:sldId id="256" r:id="rId3"/>
    <p:sldId id="257" r:id="rId4"/>
    <p:sldId id="269" r:id="rId5"/>
    <p:sldId id="268" r:id="rId6"/>
    <p:sldId id="270" r:id="rId7"/>
    <p:sldId id="271" r:id="rId8"/>
    <p:sldId id="272" r:id="rId9"/>
    <p:sldId id="273" r:id="rId10"/>
    <p:sldId id="276" r:id="rId11"/>
    <p:sldId id="277" r:id="rId12"/>
    <p:sldId id="281" r:id="rId13"/>
    <p:sldId id="278" r:id="rId14"/>
    <p:sldId id="282" r:id="rId15"/>
    <p:sldId id="279" r:id="rId16"/>
    <p:sldId id="274"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7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03CF6D-5038-4103-99D7-0509CC47ABDA}" type="datetimeFigureOut">
              <a:rPr lang="en-US" smtClean="0"/>
              <a:t>12/13/2018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88E112-BDA3-4190-A051-24FA4C45E49E}"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3F8912-C97C-459C-A564-0AA3BD414C87}" type="datetimeFigureOut">
              <a:rPr lang="en-US" smtClean="0"/>
              <a:pPr/>
              <a:t>12/13/2018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9E66BD-8C96-481B-A0D7-7E2E6118943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DCC473-E6B5-443F-9E81-7C7E8A98EE74}" type="slidenum">
              <a:rPr lang="lv-LV"/>
              <a:pPr/>
              <a:t>15</a:t>
            </a:fld>
            <a:endParaRPr lang="lv-LV"/>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09FBBE-FA28-4647-946D-42D1D790438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9FBBE-FA28-4647-946D-42D1D79043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9FBBE-FA28-4647-946D-42D1D79043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09FBBE-FA28-4647-946D-42D1D790438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09FBBE-FA28-4647-946D-42D1D79043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9FBBE-FA28-4647-946D-42D1D790438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09FBBE-FA28-4647-946D-42D1D790438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09FBBE-FA28-4647-946D-42D1D79043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09FBBE-FA28-4647-946D-42D1D79043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09FBBE-FA28-4647-946D-42D1D790438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5F7F4E-AFFE-4BC8-8BD5-9E20A3419635}" type="datetimeFigureOut">
              <a:rPr lang="en-US" smtClean="0"/>
              <a:pPr/>
              <a:t>12/13/2018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09FBBE-FA28-4647-946D-42D1D790438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55F7F4E-AFFE-4BC8-8BD5-9E20A3419635}" type="datetimeFigureOut">
              <a:rPr lang="en-US" smtClean="0"/>
              <a:pPr/>
              <a:t>12/13/2018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09FBBE-FA28-4647-946D-42D1D79043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a:p>
        </p:txBody>
      </p:sp>
      <p:sp>
        <p:nvSpPr>
          <p:cNvPr id="3" name="Title 2"/>
          <p:cNvSpPr>
            <a:spLocks noGrp="1"/>
          </p:cNvSpPr>
          <p:nvPr>
            <p:ph type="ctrTitle"/>
          </p:nvPr>
        </p:nvSpPr>
        <p:spPr/>
        <p:txBody>
          <a:bodyPr/>
          <a:lstStyle/>
          <a:p>
            <a:endParaRPr lang="en-US"/>
          </a:p>
        </p:txBody>
      </p:sp>
      <p:pic>
        <p:nvPicPr>
          <p:cNvPr id="3074" name="Picture 2" descr="AttÄlu rezultÄti vaicÄjumam âziemas ainavasâ"/>
          <p:cNvPicPr>
            <a:picLocks noChangeAspect="1" noChangeArrowheads="1"/>
          </p:cNvPicPr>
          <p:nvPr/>
        </p:nvPicPr>
        <p:blipFill>
          <a:blip r:embed="rId2" cstate="print"/>
          <a:srcRect/>
          <a:stretch>
            <a:fillRect/>
          </a:stretch>
        </p:blipFill>
        <p:spPr bwMode="auto">
          <a:xfrm>
            <a:off x="0" y="5508"/>
            <a:ext cx="9144000" cy="68524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792162"/>
          </a:xfrm>
        </p:spPr>
        <p:txBody>
          <a:bodyPr>
            <a:normAutofit/>
          </a:bodyPr>
          <a:lstStyle/>
          <a:p>
            <a:r>
              <a:rPr lang="lv-LV" b="1" dirty="0" smtClean="0">
                <a:latin typeface="Times New Roman" pitchFamily="18" charset="0"/>
                <a:cs typeface="Times New Roman" pitchFamily="18" charset="0"/>
              </a:rPr>
              <a:t>Balodis un reliģija</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219200"/>
            <a:ext cx="8686800" cy="5257800"/>
          </a:xfrm>
        </p:spPr>
        <p:txBody>
          <a:bodyPr>
            <a:normAutofit lnSpcReduction="10000"/>
          </a:bodyPr>
          <a:lstStyle/>
          <a:p>
            <a:pPr>
              <a:buNone/>
            </a:pPr>
            <a:r>
              <a:rPr lang="lv-LV" sz="2800" dirty="0" smtClean="0">
                <a:latin typeface="Times New Roman" pitchFamily="18" charset="0"/>
                <a:cs typeface="Times New Roman" pitchFamily="18" charset="0"/>
              </a:rPr>
              <a:t>Tas, ka Balodis savā runā ne reizi nepiemin Dievu, varētu likties kā atkāpšanās no kristīgām vērtībām.</a:t>
            </a:r>
          </a:p>
          <a:p>
            <a:pPr>
              <a:buNone/>
            </a:pPr>
            <a:r>
              <a:rPr lang="lv-LV" sz="2800" dirty="0" smtClean="0">
                <a:latin typeface="Times New Roman" pitchFamily="18" charset="0"/>
                <a:cs typeface="Times New Roman" pitchFamily="18" charset="0"/>
              </a:rPr>
              <a:t>Taču šeit varu pieminēt citu Latvijas vēsturē nozīmīgu personu - katoļu mācītāju Franci Trasunu, kurš ar vislielāko balsu skaitu kļuva par Pirmās Saeimas deputātu. Viņš uzskatīja, ka no politiķim nemitīgi piesaukt Dievu būtu grēks pret otro bausli. </a:t>
            </a:r>
          </a:p>
          <a:p>
            <a:pPr>
              <a:buNone/>
            </a:pPr>
            <a:r>
              <a:rPr lang="lv-LV" sz="2800" dirty="0" smtClean="0">
                <a:latin typeface="Times New Roman" pitchFamily="18" charset="0"/>
                <a:cs typeface="Times New Roman" pitchFamily="18" charset="0"/>
              </a:rPr>
              <a:t>Kādam ir jābūt kristīgam politiķim un kristīgam ekonomistam?</a:t>
            </a:r>
          </a:p>
          <a:p>
            <a:pPr>
              <a:buNone/>
            </a:pPr>
            <a:r>
              <a:rPr lang="lv-LV" sz="2800" dirty="0" smtClean="0">
                <a:latin typeface="Times New Roman" pitchFamily="18" charset="0"/>
                <a:cs typeface="Times New Roman" pitchFamily="18" charset="0"/>
              </a:rPr>
              <a:t>Vai valsts attīstības vīzijās ir vieta Dievam un reliģijai? </a:t>
            </a:r>
          </a:p>
          <a:p>
            <a:pPr>
              <a:buNone/>
            </a:pPr>
            <a:r>
              <a:rPr lang="lv-LV" sz="2800" dirty="0" smtClean="0">
                <a:latin typeface="Times New Roman" pitchFamily="18" charset="0"/>
                <a:cs typeface="Times New Roman" pitchFamily="18" charset="0"/>
              </a:rPr>
              <a:t>Kādā veidā reliģija un kristīgās vērtības ieiet politikā, ekonomikā un laicīgās dzīves veidošanā?</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
            <a:ext cx="8534400" cy="1905000"/>
          </a:xfrm>
        </p:spPr>
        <p:txBody>
          <a:bodyPr>
            <a:normAutofit fontScale="85000" lnSpcReduction="10000"/>
          </a:bodyPr>
          <a:lstStyle/>
          <a:p>
            <a:pPr>
              <a:buNone/>
            </a:pPr>
            <a:r>
              <a:rPr lang="lv-LV" sz="2400" dirty="0" smtClean="0">
                <a:latin typeface="Times New Roman" pitchFamily="18" charset="0"/>
                <a:cs typeface="Times New Roman" pitchFamily="18" charset="0"/>
              </a:rPr>
              <a:t>Jo es, redzi, radu jaunas debesis un jaunu zemi. Iepriekšējās vairs nepeiminēs, tā vairs nenāks ne prātā.</a:t>
            </a:r>
          </a:p>
          <a:p>
            <a:pPr>
              <a:buNone/>
            </a:pPr>
            <a:r>
              <a:rPr lang="lv-LV" sz="2400" dirty="0" smtClean="0">
                <a:latin typeface="Times New Roman" pitchFamily="18" charset="0"/>
                <a:cs typeface="Times New Roman" pitchFamily="18" charset="0"/>
              </a:rPr>
              <a:t>Tie namus cels un tajos dzīvos, vīnadārzus stādīs un augļus baudīs. Tie nebūvēs, lai dzīvotu citi. Jo kā koka mūžs būs manas tautas mūžs, mani izredzētie paši izmantos savu roku darbu.</a:t>
            </a:r>
          </a:p>
          <a:p>
            <a:pPr algn="r">
              <a:buNone/>
            </a:pPr>
            <a:r>
              <a:rPr lang="lv-LV" sz="2400" i="1" dirty="0" smtClean="0">
                <a:latin typeface="Times New Roman" pitchFamily="18" charset="0"/>
                <a:cs typeface="Times New Roman" pitchFamily="18" charset="0"/>
              </a:rPr>
              <a:t>(Jes 65:17, 21-22)</a:t>
            </a:r>
            <a:endParaRPr lang="en-US" sz="2400" i="1" dirty="0">
              <a:latin typeface="Times New Roman" pitchFamily="18" charset="0"/>
              <a:cs typeface="Times New Roman" pitchFamily="18" charset="0"/>
            </a:endParaRPr>
          </a:p>
        </p:txBody>
      </p:sp>
      <p:sp>
        <p:nvSpPr>
          <p:cNvPr id="4" name="Content Placeholder 3"/>
          <p:cNvSpPr>
            <a:spLocks noGrp="1"/>
          </p:cNvSpPr>
          <p:nvPr>
            <p:ph sz="quarter" idx="2"/>
          </p:nvPr>
        </p:nvSpPr>
        <p:spPr>
          <a:xfrm>
            <a:off x="381000" y="2209800"/>
            <a:ext cx="8458200" cy="4419600"/>
          </a:xfrm>
        </p:spPr>
        <p:txBody>
          <a:bodyPr>
            <a:normAutofit fontScale="85000" lnSpcReduction="10000"/>
          </a:bodyPr>
          <a:lstStyle/>
          <a:p>
            <a:pPr>
              <a:buNone/>
            </a:pPr>
            <a:r>
              <a:rPr lang="lv-LV" sz="2400" dirty="0" smtClean="0">
                <a:latin typeface="Times New Roman" pitchFamily="18" charset="0"/>
                <a:cs typeface="Times New Roman" pitchFamily="18" charset="0"/>
              </a:rPr>
              <a:t>Neviens nevar kalpot diviem kungiem, vai nu vienu tas ienīdīs un otru mīlēs, vai arī vienam izdabās un otru nicinās. Jūs nevarat kalpot Dievam un mamonam.</a:t>
            </a:r>
          </a:p>
          <a:p>
            <a:pPr algn="r">
              <a:buNone/>
            </a:pPr>
            <a:r>
              <a:rPr lang="lv-LV" sz="2400" i="1" dirty="0" smtClean="0">
                <a:latin typeface="Times New Roman" pitchFamily="18" charset="0"/>
                <a:cs typeface="Times New Roman" pitchFamily="18" charset="0"/>
              </a:rPr>
              <a:t>(Mt 6:24)</a:t>
            </a:r>
          </a:p>
          <a:p>
            <a:pPr>
              <a:buNone/>
            </a:pPr>
            <a:r>
              <a:rPr lang="lv-LV" sz="2400" i="1" dirty="0" smtClean="0">
                <a:latin typeface="Times New Roman" pitchFamily="18" charset="0"/>
                <a:cs typeface="Times New Roman" pitchFamily="18" charset="0"/>
              </a:rPr>
              <a:t>Mamons – manta, kas ieņēmusi Dieva vietu.</a:t>
            </a:r>
          </a:p>
          <a:p>
            <a:pPr>
              <a:buFont typeface="Wingdings" pitchFamily="2" charset="2"/>
              <a:buNone/>
            </a:pPr>
            <a:endParaRPr lang="lv-LV" sz="900" dirty="0" smtClean="0">
              <a:latin typeface="Times New Roman" pitchFamily="18" charset="0"/>
              <a:cs typeface="Times New Roman" pitchFamily="18" charset="0"/>
            </a:endParaRPr>
          </a:p>
          <a:p>
            <a:pPr>
              <a:buFont typeface="Wingdings" pitchFamily="2" charset="2"/>
              <a:buNone/>
            </a:pPr>
            <a:r>
              <a:rPr lang="lv-LV" sz="2400" dirty="0" smtClean="0">
                <a:latin typeface="Times New Roman" pitchFamily="18" charset="0"/>
                <a:cs typeface="Times New Roman" pitchFamily="18" charset="0"/>
              </a:rPr>
              <a:t>Balodis, atšķirībā no lielas daļas mūsdienu ekonomistu un politiķu, balstās uz atziņu, ka nevis nauda, bet darbs ir tas, kas rada materiālos un nemateriālos labumus. Nauda ir labumu sadales līdzeklis, nevis labums pats pa sevi.</a:t>
            </a:r>
          </a:p>
          <a:p>
            <a:pPr>
              <a:buFont typeface="Wingdings" pitchFamily="2" charset="2"/>
              <a:buNone/>
            </a:pPr>
            <a:r>
              <a:rPr lang="lv-LV" sz="2400" dirty="0" smtClean="0">
                <a:latin typeface="Times New Roman" pitchFamily="18" charset="0"/>
                <a:cs typeface="Times New Roman" pitchFamily="18" charset="0"/>
              </a:rPr>
              <a:t>Baloža apjomīgie aprēķini, kas veido lielu daļu gan no “Nākotnes valsts”, gan “Latvijas saimniecības”, balstās galvenokārt uz resursiem naturālā izteiksmē, īpašu uzmanību veltot darba resursiem un zemes resursiem. </a:t>
            </a:r>
          </a:p>
          <a:p>
            <a:pPr>
              <a:buFont typeface="Wingdings" pitchFamily="2" charset="2"/>
              <a:buNone/>
            </a:pPr>
            <a:r>
              <a:rPr lang="lv-LV" sz="2400" dirty="0" smtClean="0">
                <a:latin typeface="Times New Roman" pitchFamily="18" charset="0"/>
                <a:cs typeface="Times New Roman" pitchFamily="18" charset="0"/>
              </a:rPr>
              <a:t>Nauda Baloža darbos parādās pamatā kā eksogēns faktors.</a:t>
            </a:r>
          </a:p>
          <a:p>
            <a:pPr>
              <a:buNone/>
            </a:pPr>
            <a:r>
              <a:rPr lang="lv-LV" sz="2400" b="1" dirty="0" smtClean="0">
                <a:latin typeface="Times New Roman" pitchFamily="18" charset="0"/>
                <a:cs typeface="Times New Roman" pitchFamily="18" charset="0"/>
              </a:rPr>
              <a:t>Balodis nekur nelieto mūsdienu pamatplūsmas ekonomistu un politiķu mīļāko jēdzienu – ekonomikas izaugsme (un IKP).</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3124201" y="304801"/>
            <a:ext cx="5840412" cy="6292850"/>
          </a:xfrm>
        </p:spPr>
        <p:txBody>
          <a:bodyPr>
            <a:normAutofit/>
          </a:bodyPr>
          <a:lstStyle/>
          <a:p>
            <a:pPr eaLnBrk="1" hangingPunct="1">
              <a:buFont typeface="Wingdings" pitchFamily="2" charset="2"/>
              <a:buNone/>
            </a:pPr>
            <a:r>
              <a:rPr lang="lv-LV" sz="2000" dirty="0" smtClean="0">
                <a:latin typeface="Times New Roman" pitchFamily="18" charset="0"/>
                <a:cs typeface="Times New Roman" pitchFamily="18" charset="0"/>
              </a:rPr>
              <a:t>Ikvienā ziņu raidījumā ik dienu tiek citēti politiskie vadoņi vai komentētāji, kuri apgalvo, ka mums vajag palielināt ekonomikas izaugsmi, lai uzlabotu valsts labklājību un veidotu labāku sabiedrību. Ceturkšņa ekonomikas statistikas dati allaž tiek skaidroti vienveidīgi. Izceļot IKP pieauguma rādītāju, žurnālisti jūtas tā, it kā tiem būtu valsts attīstības barometrs. (..) IKP tiek uzskatīts par labklājības rādītāju, pret kuru nevar būt nekādu iebildumu. Ja IKP pieaugums sasniedz vai pārsniedz prognozi, valdības vadītāji gavilē par saviem sasniegumiem. Ja tas ir zemāks par prognozēto, opozīcijas partijas uzbrūk valdībai par tās nekompetenci. Agrāk valdnieki ir solījuši tautai brīvību, vienlīdzību, visiem pieejamu izglītību, morālu tīrību un nacionālā pašlepnuma vairošanu; tagad tās sola lielāku ekonomikas izaugsmi. (..) Neoliberālie ekonomisti gluži vienkārši ir iezīduši izaugsmes ideoloģiju ar mātes pienu un tagad, gluži kā padomju aparatčiki, nav spējīgi to apšaubīt.</a:t>
            </a:r>
            <a:endParaRPr lang="en-US" sz="2000" dirty="0" smtClean="0">
              <a:latin typeface="Times New Roman" pitchFamily="18" charset="0"/>
              <a:cs typeface="Times New Roman" pitchFamily="18" charset="0"/>
            </a:endParaRPr>
          </a:p>
        </p:txBody>
      </p:sp>
      <p:pic>
        <p:nvPicPr>
          <p:cNvPr id="25604" name="Picture 5"/>
          <p:cNvPicPr>
            <a:picLocks noChangeAspect="1" noChangeArrowheads="1"/>
          </p:cNvPicPr>
          <p:nvPr/>
        </p:nvPicPr>
        <p:blipFill>
          <a:blip r:embed="rId2" cstate="print"/>
          <a:srcRect/>
          <a:stretch>
            <a:fillRect/>
          </a:stretch>
        </p:blipFill>
        <p:spPr bwMode="auto">
          <a:xfrm>
            <a:off x="228600" y="457200"/>
            <a:ext cx="2760663" cy="4248150"/>
          </a:xfrm>
          <a:prstGeom prst="rect">
            <a:avLst/>
          </a:prstGeom>
          <a:noFill/>
          <a:ln w="9525">
            <a:noFill/>
            <a:miter lim="800000"/>
            <a:headEnd/>
            <a:tailEnd/>
          </a:ln>
        </p:spPr>
      </p:pic>
      <p:sp>
        <p:nvSpPr>
          <p:cNvPr id="25605" name="Rectangle 1"/>
          <p:cNvSpPr>
            <a:spLocks noChangeArrowheads="1"/>
          </p:cNvSpPr>
          <p:nvPr/>
        </p:nvSpPr>
        <p:spPr bwMode="auto">
          <a:xfrm>
            <a:off x="228600" y="4943239"/>
            <a:ext cx="2666999" cy="1323439"/>
          </a:xfrm>
          <a:prstGeom prst="rect">
            <a:avLst/>
          </a:prstGeom>
          <a:noFill/>
          <a:ln w="9525">
            <a:noFill/>
            <a:miter lim="800000"/>
            <a:headEnd/>
            <a:tailEnd/>
          </a:ln>
        </p:spPr>
        <p:txBody>
          <a:bodyPr wrap="square" anchor="ctr">
            <a:spAutoFit/>
          </a:bodyPr>
          <a:lstStyle/>
          <a:p>
            <a:pPr algn="ctr" eaLnBrk="1" hangingPunct="1"/>
            <a:r>
              <a:rPr lang="lv-LV" sz="2000" dirty="0">
                <a:latin typeface="Arial" charset="0"/>
                <a:cs typeface="Times New Roman" pitchFamily="18" charset="0"/>
              </a:rPr>
              <a:t>Klaivs Hemiltons</a:t>
            </a:r>
          </a:p>
          <a:p>
            <a:pPr algn="ctr"/>
            <a:r>
              <a:rPr lang="lv-LV" sz="2000" i="1" dirty="0" smtClean="0">
                <a:latin typeface="Arial" charset="0"/>
                <a:cs typeface="Times New Roman" pitchFamily="18" charset="0"/>
              </a:rPr>
              <a:t>(</a:t>
            </a:r>
            <a:r>
              <a:rPr lang="lv-LV" sz="2000" dirty="0" smtClean="0">
                <a:latin typeface="Arial" charset="0"/>
                <a:cs typeface="Times New Roman" pitchFamily="18" charset="0"/>
              </a:rPr>
              <a:t>Austrālija)</a:t>
            </a:r>
          </a:p>
          <a:p>
            <a:pPr algn="ctr"/>
            <a:r>
              <a:rPr lang="en-US" sz="2000" i="1" dirty="0" smtClean="0">
                <a:latin typeface="Arial" charset="0"/>
                <a:cs typeface="Times New Roman" pitchFamily="18" charset="0"/>
              </a:rPr>
              <a:t>Growth Fetish</a:t>
            </a:r>
            <a:r>
              <a:rPr lang="en-US" sz="2000" dirty="0" smtClean="0">
                <a:latin typeface="Arial" charset="0"/>
                <a:cs typeface="Times New Roman" pitchFamily="18" charset="0"/>
              </a:rPr>
              <a:t>, 2003.</a:t>
            </a:r>
            <a:r>
              <a:rPr lang="en-US" sz="2000" dirty="0" smtClean="0">
                <a:latin typeface="Arial" charset="0"/>
              </a:rPr>
              <a:t> </a:t>
            </a:r>
          </a:p>
          <a:p>
            <a:pPr algn="ctr" eaLnBrk="1" hangingPunct="1"/>
            <a:endParaRPr lang="en-US" sz="2000" dirty="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563562"/>
          </a:xfrm>
        </p:spPr>
        <p:txBody>
          <a:bodyPr>
            <a:noAutofit/>
          </a:bodyPr>
          <a:lstStyle/>
          <a:p>
            <a:r>
              <a:rPr lang="lv-LV" sz="2400" b="1" dirty="0" smtClean="0">
                <a:latin typeface="Times New Roman" pitchFamily="18" charset="0"/>
                <a:cs typeface="Times New Roman" pitchFamily="18" charset="0"/>
              </a:rPr>
              <a:t>Izaugsmes paradigma – mamonisma ekonomiskais pamats</a:t>
            </a:r>
            <a:endParaRPr lang="en-US" sz="2400" dirty="0">
              <a:latin typeface="Times New Roman" pitchFamily="18" charset="0"/>
              <a:cs typeface="Times New Roman" pitchFamily="18" charset="0"/>
            </a:endParaRPr>
          </a:p>
        </p:txBody>
      </p:sp>
      <p:sp>
        <p:nvSpPr>
          <p:cNvPr id="5" name="Rectangle 3"/>
          <p:cNvSpPr txBox="1">
            <a:spLocks noChangeArrowheads="1"/>
          </p:cNvSpPr>
          <p:nvPr/>
        </p:nvSpPr>
        <p:spPr>
          <a:xfrm>
            <a:off x="228600" y="838200"/>
            <a:ext cx="8677275" cy="5791200"/>
          </a:xfrm>
          <a:prstGeom prst="rect">
            <a:avLst/>
          </a:prstGeom>
        </p:spPr>
        <p:txBody>
          <a:bodyPr vert="horz">
            <a:normAutofit/>
          </a:bodyPr>
          <a:lstStyle/>
          <a:p>
            <a:pPr marL="274320" lvl="0" indent="-274320">
              <a:lnSpc>
                <a:spcPct val="90000"/>
              </a:lnSpc>
              <a:spcBef>
                <a:spcPts val="580"/>
              </a:spcBef>
              <a:buClr>
                <a:schemeClr val="accent1"/>
              </a:buClr>
              <a:buSzPct val="85000"/>
            </a:pPr>
            <a:r>
              <a:rPr lang="lv-LV" sz="2400" dirty="0" smtClean="0">
                <a:latin typeface="Times New Roman" pitchFamily="18" charset="0"/>
                <a:cs typeface="Times New Roman" pitchFamily="18" charset="0"/>
              </a:rPr>
              <a:t>Ikdienā cilvēki bieži lieto jēdzienus “izaugsme” un “attīstība” kā sinonīmus. Tomēr, apspriežot šos jēdzienus dziļāk, cilvēki parasti piekrīt, ka šo vārdu semantika parāda to patieso jēgu </a:t>
            </a:r>
            <a:r>
              <a:rPr lang="en-US" sz="2400" dirty="0" smtClean="0">
                <a:latin typeface="Times New Roman" pitchFamily="18" charset="0"/>
                <a:cs typeface="Times New Roman" pitchFamily="18" charset="0"/>
              </a:rPr>
              <a:t>– </a:t>
            </a:r>
            <a:r>
              <a:rPr lang="lv-LV" sz="2400" dirty="0" smtClean="0">
                <a:latin typeface="Times New Roman" pitchFamily="18" charset="0"/>
                <a:cs typeface="Times New Roman" pitchFamily="18" charset="0"/>
              </a:rPr>
              <a:t>“izaugsme” </a:t>
            </a:r>
            <a:r>
              <a:rPr lang="lv-LV" sz="2400" i="1"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growth</a:t>
            </a:r>
            <a:r>
              <a:rPr lang="lv-LV" sz="2400" i="1" dirty="0" smtClean="0">
                <a:latin typeface="Times New Roman" pitchFamily="18" charset="0"/>
                <a:cs typeface="Times New Roman" pitchFamily="18" charset="0"/>
              </a:rPr>
              <a:t>)</a:t>
            </a:r>
            <a:r>
              <a:rPr lang="lv-LV" sz="2400" dirty="0" smtClean="0">
                <a:latin typeface="Times New Roman" pitchFamily="18" charset="0"/>
                <a:cs typeface="Times New Roman" pitchFamily="18" charset="0"/>
              </a:rPr>
              <a:t> nozīmē kvantitatīvas izmaiņas</a:t>
            </a:r>
            <a:r>
              <a:rPr lang="en-US" sz="2400" dirty="0" smtClean="0">
                <a:latin typeface="Times New Roman" pitchFamily="18" charset="0"/>
                <a:cs typeface="Times New Roman" pitchFamily="18" charset="0"/>
              </a:rPr>
              <a:t>, </a:t>
            </a:r>
            <a:r>
              <a:rPr lang="lv-LV" sz="2400" dirty="0" smtClean="0">
                <a:latin typeface="Times New Roman" pitchFamily="18" charset="0"/>
                <a:cs typeface="Times New Roman" pitchFamily="18" charset="0"/>
              </a:rPr>
              <a:t>bet “attīstība” </a:t>
            </a:r>
            <a:r>
              <a:rPr lang="lv-LV" sz="2400" i="1"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development</a:t>
            </a:r>
            <a:r>
              <a:rPr lang="lv-LV"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lv-LV" sz="2400" dirty="0" smtClean="0">
                <a:latin typeface="Times New Roman" pitchFamily="18" charset="0"/>
                <a:cs typeface="Times New Roman" pitchFamily="18" charset="0"/>
              </a:rPr>
              <a:t>kvalitatīvas izmaiņas</a:t>
            </a:r>
            <a:r>
              <a:rPr lang="en-US" sz="2400" dirty="0" smtClean="0">
                <a:latin typeface="Times New Roman" pitchFamily="18" charset="0"/>
                <a:cs typeface="Times New Roman" pitchFamily="18" charset="0"/>
              </a:rPr>
              <a:t>. </a:t>
            </a:r>
            <a:r>
              <a:rPr lang="lv-LV" sz="2400" dirty="0" smtClean="0">
                <a:latin typeface="Times New Roman" pitchFamily="18" charset="0"/>
                <a:cs typeface="Times New Roman" pitchFamily="18" charset="0"/>
              </a:rPr>
              <a:t>Kvalitatīvas izmaiņas ir svarīgākas, nekā kvantitatīvas izmaiņas, tāpēc par mērķi ir jābūt attīstībai, nevis izaugsmei. Tomēr sabiedrībā valdošā novecojusī paradigma, kur “vairāk” gadsimtu garumā ir uzskatīts par sinonīmu vārdam “labāk”, ir izveidojusi domāšanas veidu, kur “izaugsme” tiek likta blakus “attīstībai”.</a:t>
            </a:r>
          </a:p>
          <a:p>
            <a:pPr marL="274320" lvl="0" indent="-274320">
              <a:lnSpc>
                <a:spcPct val="90000"/>
              </a:lnSpc>
              <a:spcBef>
                <a:spcPts val="580"/>
              </a:spcBef>
              <a:buClr>
                <a:schemeClr val="accent1"/>
              </a:buClr>
              <a:buSzPct val="85000"/>
            </a:pPr>
            <a:r>
              <a:rPr lang="lv-LV" sz="2400" dirty="0" smtClean="0">
                <a:latin typeface="Times New Roman" pitchFamily="18" charset="0"/>
                <a:cs typeface="Times New Roman" pitchFamily="18" charset="0"/>
              </a:rPr>
              <a:t>No šī domāšanas veida – izaugsmes paradigmas arī izriet tie secinājumi, kuri Balodim ir sveši – Latvija nevar pastāvēt bez ievestā darba spēka, prioritāra ir tā saimnieciskā darbība, kas vērsta uz eksportu </a:t>
            </a:r>
            <a:r>
              <a:rPr lang="lv-LV" sz="2400" i="1" dirty="0" smtClean="0">
                <a:latin typeface="Times New Roman" pitchFamily="18" charset="0"/>
                <a:cs typeface="Times New Roman" pitchFamily="18" charset="0"/>
              </a:rPr>
              <a:t>(Jes: mani izredzētie paši izmantos savu roku darbu)</a:t>
            </a:r>
            <a:r>
              <a:rPr lang="lv-LV" sz="2400" dirty="0" smtClean="0">
                <a:latin typeface="Times New Roman" pitchFamily="18" charset="0"/>
                <a:cs typeface="Times New Roman" pitchFamily="18" charset="0"/>
              </a:rPr>
              <a:t>, nauda ir labums pats par sevi, tāpēc vienalga, kā tā nāk, ekonomikas izaugsme ceļ </a:t>
            </a:r>
            <a:r>
              <a:rPr lang="lv-LV" sz="2400" b="1" dirty="0" smtClean="0">
                <a:latin typeface="Times New Roman" pitchFamily="18" charset="0"/>
                <a:cs typeface="Times New Roman" pitchFamily="18" charset="0"/>
              </a:rPr>
              <a:t>mūsu</a:t>
            </a:r>
            <a:r>
              <a:rPr lang="lv-LV" sz="2400" dirty="0" smtClean="0">
                <a:latin typeface="Times New Roman" pitchFamily="18" charset="0"/>
                <a:cs typeface="Times New Roman" pitchFamily="18" charset="0"/>
              </a:rPr>
              <a:t> (?) labklājību; - </a:t>
            </a:r>
            <a:r>
              <a:rPr lang="lv-LV" sz="2400" b="1" dirty="0" smtClean="0">
                <a:latin typeface="Times New Roman" pitchFamily="18" charset="0"/>
                <a:cs typeface="Times New Roman" pitchFamily="18" charset="0"/>
              </a:rPr>
              <a:t>Latvija ir pārāk maza lai pastāvētu ilgtermiņā.</a:t>
            </a:r>
            <a:endParaRPr lang="lv-LV" sz="2400" b="1" i="1" dirty="0" smtClean="0">
              <a:latin typeface="Times New Roman" pitchFamily="18" charset="0"/>
              <a:cs typeface="Times New Roman" pitchFamily="18" charset="0"/>
            </a:endParaRPr>
          </a:p>
          <a:p>
            <a:pPr marL="274320" lvl="0" indent="-274320">
              <a:lnSpc>
                <a:spcPct val="90000"/>
              </a:lnSpc>
              <a:spcBef>
                <a:spcPts val="580"/>
              </a:spcBef>
              <a:buClr>
                <a:schemeClr val="accent1"/>
              </a:buClr>
              <a:buSzPct val="85000"/>
            </a:pPr>
            <a:endParaRPr kumimoji="0" lang="lv-LV" sz="20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457200" y="333375"/>
            <a:ext cx="8291513" cy="1008063"/>
          </a:xfrm>
        </p:spPr>
        <p:txBody>
          <a:bodyPr>
            <a:normAutofit/>
          </a:bodyPr>
          <a:lstStyle/>
          <a:p>
            <a:r>
              <a:rPr lang="lv-LV" sz="2400" i="1" dirty="0">
                <a:solidFill>
                  <a:schemeClr val="tx1"/>
                </a:solidFill>
                <a:latin typeface="Times New Roman" pitchFamily="18" charset="0"/>
                <a:cs typeface="Times New Roman" pitchFamily="18" charset="0"/>
              </a:rPr>
              <a:t>No </a:t>
            </a:r>
            <a:r>
              <a:rPr lang="lv-LV" sz="2400" dirty="0">
                <a:solidFill>
                  <a:schemeClr val="tx1"/>
                </a:solidFill>
                <a:latin typeface="Times New Roman" pitchFamily="18" charset="0"/>
                <a:cs typeface="Times New Roman" pitchFamily="18" charset="0"/>
              </a:rPr>
              <a:t>73. ASV Kongresa 2. sesijas materiāliem. Senāta dokuments Nr. 124, 6.-7. lpp. Vašingtona: ASV Valdības birojs, 1934.</a:t>
            </a:r>
          </a:p>
        </p:txBody>
      </p:sp>
      <p:sp>
        <p:nvSpPr>
          <p:cNvPr id="96259" name="Rectangle 3"/>
          <p:cNvSpPr>
            <a:spLocks noGrp="1" noChangeArrowheads="1"/>
          </p:cNvSpPr>
          <p:nvPr>
            <p:ph type="body" idx="1"/>
          </p:nvPr>
        </p:nvSpPr>
        <p:spPr>
          <a:xfrm>
            <a:off x="323851" y="1557338"/>
            <a:ext cx="5695950" cy="4967287"/>
          </a:xfrm>
        </p:spPr>
        <p:txBody>
          <a:bodyPr/>
          <a:lstStyle/>
          <a:p>
            <a:pPr>
              <a:buFont typeface="Wingdings" pitchFamily="2" charset="2"/>
              <a:buNone/>
            </a:pPr>
            <a:r>
              <a:rPr lang="lv-LV" sz="2400" dirty="0">
                <a:latin typeface="Times New Roman" pitchFamily="18" charset="0"/>
                <a:cs typeface="Times New Roman" pitchFamily="18" charset="0"/>
              </a:rPr>
              <a:t>Ekonomikas labklājību nevar adekvāti izmērīt, iekams nav zināms ienākumu sadalījums pa personām. Un nav tāda ienākumu rādītāja, kas varētu novērtēt ienākumu otru pusi - tas ir to pūļu intensitāti un smagumu, kas vajadzīgas šo ienākumu gūšanai.</a:t>
            </a:r>
            <a:r>
              <a:rPr lang="en-US" sz="2400" dirty="0">
                <a:latin typeface="Times New Roman" pitchFamily="18" charset="0"/>
                <a:cs typeface="Times New Roman" pitchFamily="18" charset="0"/>
              </a:rPr>
              <a:t> </a:t>
            </a:r>
            <a:r>
              <a:rPr lang="lv-LV" sz="2400" dirty="0">
                <a:latin typeface="Times New Roman" pitchFamily="18" charset="0"/>
                <a:cs typeface="Times New Roman" pitchFamily="18" charset="0"/>
              </a:rPr>
              <a:t>Tāpēc nācijas labklājību visai nosacīti var vērtēt ar tādu rādītāju kā nacionālais </a:t>
            </a:r>
            <a:r>
              <a:rPr lang="lv-LV" sz="2400" dirty="0" smtClean="0">
                <a:latin typeface="Times New Roman" pitchFamily="18" charset="0"/>
                <a:cs typeface="Times New Roman" pitchFamily="18" charset="0"/>
              </a:rPr>
              <a:t>ienākums </a:t>
            </a:r>
            <a:r>
              <a:rPr lang="lv-LV" sz="2400" i="1" dirty="0" smtClean="0">
                <a:latin typeface="Times New Roman" pitchFamily="18" charset="0"/>
                <a:cs typeface="Times New Roman" pitchFamily="18" charset="0"/>
              </a:rPr>
              <a:t>(mūsdienu terminoloģijā - IKP)</a:t>
            </a:r>
            <a:r>
              <a:rPr lang="lv-LV" sz="2400" dirty="0" smtClean="0">
                <a:latin typeface="Times New Roman" pitchFamily="18" charset="0"/>
                <a:cs typeface="Times New Roman" pitchFamily="18" charset="0"/>
              </a:rPr>
              <a:t>, </a:t>
            </a:r>
            <a:r>
              <a:rPr lang="lv-LV" sz="2400" dirty="0">
                <a:latin typeface="Times New Roman" pitchFamily="18" charset="0"/>
                <a:cs typeface="Times New Roman" pitchFamily="18" charset="0"/>
              </a:rPr>
              <a:t>kuru es esmu aprakstījis un piedāvājis šajā ziņojumā.</a:t>
            </a:r>
            <a:endParaRPr lang="en-US" sz="2400" dirty="0">
              <a:latin typeface="Times New Roman" pitchFamily="18" charset="0"/>
              <a:cs typeface="Times New Roman" pitchFamily="18" charset="0"/>
            </a:endParaRPr>
          </a:p>
        </p:txBody>
      </p:sp>
      <p:pic>
        <p:nvPicPr>
          <p:cNvPr id="96260" name="Picture 4" descr="p20004846g203001"/>
          <p:cNvPicPr>
            <a:picLocks noChangeAspect="1" noChangeArrowheads="1"/>
          </p:cNvPicPr>
          <p:nvPr/>
        </p:nvPicPr>
        <p:blipFill>
          <a:blip r:embed="rId2" cstate="print"/>
          <a:srcRect/>
          <a:stretch>
            <a:fillRect/>
          </a:stretch>
        </p:blipFill>
        <p:spPr bwMode="auto">
          <a:xfrm>
            <a:off x="6400800" y="1676400"/>
            <a:ext cx="2528888" cy="3600450"/>
          </a:xfrm>
          <a:prstGeom prst="rect">
            <a:avLst/>
          </a:prstGeom>
          <a:noFill/>
        </p:spPr>
      </p:pic>
      <p:sp>
        <p:nvSpPr>
          <p:cNvPr id="96261" name="Rectangle 5"/>
          <p:cNvSpPr>
            <a:spLocks noChangeArrowheads="1"/>
          </p:cNvSpPr>
          <p:nvPr/>
        </p:nvSpPr>
        <p:spPr bwMode="auto">
          <a:xfrm flipH="1">
            <a:off x="6400800" y="5334000"/>
            <a:ext cx="2376487" cy="935037"/>
          </a:xfrm>
          <a:prstGeom prst="rect">
            <a:avLst/>
          </a:prstGeom>
          <a:noFill/>
          <a:ln w="9525">
            <a:noFill/>
            <a:miter lim="800000"/>
            <a:headEnd/>
            <a:tailEnd/>
          </a:ln>
          <a:effectLst/>
        </p:spPr>
        <p:txBody>
          <a:bodyPr/>
          <a:lstStyle/>
          <a:p>
            <a:pPr marL="342900" indent="-342900" algn="ctr" eaLnBrk="1" hangingPunct="1">
              <a:lnSpc>
                <a:spcPct val="80000"/>
              </a:lnSpc>
              <a:spcBef>
                <a:spcPct val="20000"/>
              </a:spcBef>
              <a:buClr>
                <a:schemeClr val="bg2"/>
              </a:buClr>
              <a:buSzPct val="75000"/>
              <a:buFont typeface="Wingdings" pitchFamily="2" charset="2"/>
              <a:buNone/>
            </a:pPr>
            <a:r>
              <a:rPr lang="lv-LV" sz="2000" i="1" dirty="0">
                <a:latin typeface="Times New Roman" pitchFamily="18" charset="0"/>
                <a:cs typeface="Times New Roman" pitchFamily="18" charset="0"/>
              </a:rPr>
              <a:t>Saimons Kuzņecs,</a:t>
            </a:r>
          </a:p>
          <a:p>
            <a:pPr marL="342900" indent="-342900" algn="ctr" eaLnBrk="1" hangingPunct="1">
              <a:lnSpc>
                <a:spcPct val="80000"/>
              </a:lnSpc>
              <a:spcBef>
                <a:spcPct val="20000"/>
              </a:spcBef>
              <a:buClr>
                <a:schemeClr val="bg2"/>
              </a:buClr>
              <a:buSzPct val="75000"/>
              <a:buFont typeface="Wingdings" pitchFamily="2" charset="2"/>
              <a:buNone/>
            </a:pPr>
            <a:r>
              <a:rPr lang="ru-RU" sz="2000" i="1" dirty="0">
                <a:latin typeface="Times New Roman" pitchFamily="18" charset="0"/>
                <a:cs typeface="Times New Roman" pitchFamily="18" charset="0"/>
              </a:rPr>
              <a:t>(Семен Кузнец)</a:t>
            </a:r>
            <a:endParaRPr lang="lv-LV" sz="2000" i="1" dirty="0">
              <a:latin typeface="Times New Roman" pitchFamily="18" charset="0"/>
              <a:cs typeface="Times New Roman" pitchFamily="18" charset="0"/>
            </a:endParaRPr>
          </a:p>
          <a:p>
            <a:pPr marL="342900" indent="-342900" algn="ctr" eaLnBrk="1" hangingPunct="1">
              <a:lnSpc>
                <a:spcPct val="80000"/>
              </a:lnSpc>
              <a:spcBef>
                <a:spcPct val="20000"/>
              </a:spcBef>
              <a:buClr>
                <a:schemeClr val="bg2"/>
              </a:buClr>
              <a:buSzPct val="75000"/>
              <a:buFont typeface="Wingdings" pitchFamily="2" charset="2"/>
              <a:buNone/>
            </a:pPr>
            <a:r>
              <a:rPr lang="lv-LV" sz="2000" i="1" dirty="0">
                <a:latin typeface="Times New Roman" pitchFamily="18" charset="0"/>
                <a:cs typeface="Times New Roman" pitchFamily="18" charset="0"/>
              </a:rPr>
              <a:t>1901-1985</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body" sz="half" idx="1"/>
          </p:nvPr>
        </p:nvSpPr>
        <p:spPr>
          <a:xfrm>
            <a:off x="250825" y="1125538"/>
            <a:ext cx="4176713" cy="5399087"/>
          </a:xfrm>
        </p:spPr>
        <p:txBody>
          <a:bodyPr/>
          <a:lstStyle/>
          <a:p>
            <a:pPr>
              <a:buFont typeface="Wingdings" pitchFamily="2" charset="2"/>
              <a:buNone/>
            </a:pPr>
            <a:r>
              <a:rPr lang="lv-LV" sz="2400" dirty="0">
                <a:latin typeface="Times New Roman" pitchFamily="18" charset="0"/>
                <a:cs typeface="Times New Roman" pitchFamily="18" charset="0"/>
              </a:rPr>
              <a:t>Laik' no laika laivinieki,</a:t>
            </a:r>
          </a:p>
          <a:p>
            <a:pPr>
              <a:buFont typeface="Wingdings" pitchFamily="2" charset="2"/>
              <a:buNone/>
            </a:pPr>
            <a:r>
              <a:rPr lang="lv-LV" sz="2400" dirty="0">
                <a:latin typeface="Times New Roman" pitchFamily="18" charset="0"/>
                <a:cs typeface="Times New Roman" pitchFamily="18" charset="0"/>
              </a:rPr>
              <a:t>Braukdami pa Daugavu,</a:t>
            </a:r>
          </a:p>
          <a:p>
            <a:pPr>
              <a:buFont typeface="Wingdings" pitchFamily="2" charset="2"/>
              <a:buNone/>
            </a:pPr>
            <a:r>
              <a:rPr lang="lv-LV" sz="2400" dirty="0">
                <a:latin typeface="Times New Roman" pitchFamily="18" charset="0"/>
                <a:cs typeface="Times New Roman" pitchFamily="18" charset="0"/>
              </a:rPr>
              <a:t>Pusnaktī redz divus vīrus</a:t>
            </a:r>
          </a:p>
          <a:p>
            <a:pPr>
              <a:buFont typeface="Wingdings" pitchFamily="2" charset="2"/>
              <a:buNone/>
            </a:pPr>
            <a:r>
              <a:rPr lang="lv-LV" sz="2400" dirty="0">
                <a:latin typeface="Times New Roman" pitchFamily="18" charset="0"/>
                <a:cs typeface="Times New Roman" pitchFamily="18" charset="0"/>
              </a:rPr>
              <a:t>Stāvā krastā cīkstoties;</a:t>
            </a:r>
          </a:p>
          <a:p>
            <a:pPr>
              <a:buFont typeface="Wingdings" pitchFamily="2" charset="2"/>
              <a:buNone/>
            </a:pPr>
            <a:r>
              <a:rPr lang="lv-LV" sz="2400" dirty="0">
                <a:latin typeface="Times New Roman" pitchFamily="18" charset="0"/>
                <a:cs typeface="Times New Roman" pitchFamily="18" charset="0"/>
              </a:rPr>
              <a:t>Pa to laiku piles drupās</a:t>
            </a:r>
          </a:p>
          <a:p>
            <a:pPr>
              <a:buFont typeface="Wingdings" pitchFamily="2" charset="2"/>
              <a:buNone/>
            </a:pPr>
            <a:r>
              <a:rPr lang="lv-LV" sz="2400" dirty="0">
                <a:latin typeface="Times New Roman" pitchFamily="18" charset="0"/>
                <a:cs typeface="Times New Roman" pitchFamily="18" charset="0"/>
              </a:rPr>
              <a:t>Atspīd it kā uguntiņš.</a:t>
            </a:r>
          </a:p>
          <a:p>
            <a:pPr>
              <a:buFont typeface="Wingdings" pitchFamily="2" charset="2"/>
              <a:buNone/>
            </a:pPr>
            <a:r>
              <a:rPr lang="lv-LV" sz="2400" dirty="0">
                <a:latin typeface="Times New Roman" pitchFamily="18" charset="0"/>
                <a:cs typeface="Times New Roman" pitchFamily="18" charset="0"/>
              </a:rPr>
              <a:t>Divi vīri cīnīdamies</a:t>
            </a:r>
          </a:p>
          <a:p>
            <a:pPr>
              <a:buFont typeface="Wingdings" pitchFamily="2" charset="2"/>
              <a:buNone/>
            </a:pPr>
            <a:r>
              <a:rPr lang="lv-LV" sz="2400" dirty="0">
                <a:latin typeface="Times New Roman" pitchFamily="18" charset="0"/>
                <a:cs typeface="Times New Roman" pitchFamily="18" charset="0"/>
              </a:rPr>
              <a:t>Pienāk pašā krastmalā,</a:t>
            </a:r>
          </a:p>
          <a:p>
            <a:pPr>
              <a:buFont typeface="Wingdings" pitchFamily="2" charset="2"/>
              <a:buNone/>
            </a:pPr>
            <a:r>
              <a:rPr lang="lv-LV" sz="2400" dirty="0">
                <a:latin typeface="Times New Roman" pitchFamily="18" charset="0"/>
                <a:cs typeface="Times New Roman" pitchFamily="18" charset="0"/>
              </a:rPr>
              <a:t>Kamēr beidzot tie no krasta</a:t>
            </a:r>
          </a:p>
          <a:p>
            <a:pPr>
              <a:buFont typeface="Wingdings" pitchFamily="2" charset="2"/>
              <a:buNone/>
            </a:pPr>
            <a:r>
              <a:rPr lang="lv-LV" sz="2400" dirty="0">
                <a:latin typeface="Times New Roman" pitchFamily="18" charset="0"/>
                <a:cs typeface="Times New Roman" pitchFamily="18" charset="0"/>
              </a:rPr>
              <a:t>Ūdens dzelmē iegāžas;</a:t>
            </a:r>
          </a:p>
          <a:p>
            <a:pPr>
              <a:buFont typeface="Wingdings" pitchFamily="2" charset="2"/>
              <a:buNone/>
            </a:pPr>
            <a:r>
              <a:rPr lang="lv-LV" sz="2400" dirty="0">
                <a:latin typeface="Times New Roman" pitchFamily="18" charset="0"/>
                <a:cs typeface="Times New Roman" pitchFamily="18" charset="0"/>
              </a:rPr>
              <a:t>Gaudu kliedziens atskan pilī,</a:t>
            </a:r>
          </a:p>
          <a:p>
            <a:pPr>
              <a:buFont typeface="Wingdings" pitchFamily="2" charset="2"/>
              <a:buNone/>
            </a:pPr>
            <a:r>
              <a:rPr lang="lv-LV" sz="2400" dirty="0">
                <a:latin typeface="Times New Roman" pitchFamily="18" charset="0"/>
                <a:cs typeface="Times New Roman" pitchFamily="18" charset="0"/>
              </a:rPr>
              <a:t>Nodziest uguns gaismiņa.</a:t>
            </a:r>
          </a:p>
        </p:txBody>
      </p:sp>
      <p:sp>
        <p:nvSpPr>
          <p:cNvPr id="108547" name="Rectangle 3"/>
          <p:cNvSpPr>
            <a:spLocks noGrp="1" noChangeArrowheads="1"/>
          </p:cNvSpPr>
          <p:nvPr>
            <p:ph type="body" sz="half" idx="2"/>
          </p:nvPr>
        </p:nvSpPr>
        <p:spPr>
          <a:xfrm>
            <a:off x="5029200" y="1125538"/>
            <a:ext cx="4114800" cy="5472112"/>
          </a:xfrm>
        </p:spPr>
        <p:txBody>
          <a:bodyPr/>
          <a:lstStyle/>
          <a:p>
            <a:pPr>
              <a:buFont typeface="Wingdings" pitchFamily="2" charset="2"/>
              <a:buNone/>
            </a:pPr>
            <a:r>
              <a:rPr lang="lv-LV" sz="2400" dirty="0">
                <a:latin typeface="Times New Roman" pitchFamily="18" charset="0"/>
                <a:cs typeface="Times New Roman" pitchFamily="18" charset="0"/>
              </a:rPr>
              <a:t>Tas ir Lāčplēs's, kas te cīkstas</a:t>
            </a:r>
          </a:p>
          <a:p>
            <a:pPr>
              <a:buFont typeface="Wingdings" pitchFamily="2" charset="2"/>
              <a:buNone/>
            </a:pPr>
            <a:r>
              <a:rPr lang="lv-LV" sz="2400" dirty="0">
                <a:latin typeface="Times New Roman" pitchFamily="18" charset="0"/>
                <a:cs typeface="Times New Roman" pitchFamily="18" charset="0"/>
              </a:rPr>
              <a:t>Vēl ar svešo naidnieku,</a:t>
            </a:r>
          </a:p>
          <a:p>
            <a:pPr>
              <a:buFont typeface="Wingdings" pitchFamily="2" charset="2"/>
              <a:buNone/>
            </a:pPr>
            <a:r>
              <a:rPr lang="lv-LV" sz="2400" dirty="0">
                <a:latin typeface="Times New Roman" pitchFamily="18" charset="0"/>
                <a:cs typeface="Times New Roman" pitchFamily="18" charset="0"/>
              </a:rPr>
              <a:t>Laimdota tur pilī skatās,</a:t>
            </a:r>
          </a:p>
          <a:p>
            <a:pPr>
              <a:buFont typeface="Wingdings" pitchFamily="2" charset="2"/>
              <a:buNone/>
            </a:pPr>
            <a:r>
              <a:rPr lang="lv-LV" sz="2400" dirty="0">
                <a:latin typeface="Times New Roman" pitchFamily="18" charset="0"/>
                <a:cs typeface="Times New Roman" pitchFamily="18" charset="0"/>
              </a:rPr>
              <a:t>Gaida, kamēr uzvarēs.</a:t>
            </a:r>
          </a:p>
          <a:p>
            <a:pPr>
              <a:buFont typeface="Wingdings" pitchFamily="2" charset="2"/>
              <a:buNone/>
            </a:pPr>
            <a:r>
              <a:rPr lang="lv-LV" sz="2400" dirty="0">
                <a:latin typeface="Times New Roman" pitchFamily="18" charset="0"/>
                <a:cs typeface="Times New Roman" pitchFamily="18" charset="0"/>
              </a:rPr>
              <a:t>Un ar reizi nāks tas brīdis,</a:t>
            </a:r>
          </a:p>
          <a:p>
            <a:pPr>
              <a:buFont typeface="Wingdings" pitchFamily="2" charset="2"/>
              <a:buNone/>
            </a:pPr>
            <a:r>
              <a:rPr lang="lv-LV" sz="2400" dirty="0">
                <a:latin typeface="Times New Roman" pitchFamily="18" charset="0"/>
                <a:cs typeface="Times New Roman" pitchFamily="18" charset="0"/>
              </a:rPr>
              <a:t>Kad viņš savu naidnieku,</a:t>
            </a:r>
          </a:p>
          <a:p>
            <a:pPr>
              <a:buFont typeface="Wingdings" pitchFamily="2" charset="2"/>
              <a:buNone/>
            </a:pPr>
            <a:r>
              <a:rPr lang="lv-LV" sz="2400" dirty="0">
                <a:latin typeface="Times New Roman" pitchFamily="18" charset="0"/>
                <a:cs typeface="Times New Roman" pitchFamily="18" charset="0"/>
              </a:rPr>
              <a:t>Vienu pašu lejā grūdis,</a:t>
            </a:r>
          </a:p>
          <a:p>
            <a:pPr>
              <a:buFont typeface="Wingdings" pitchFamily="2" charset="2"/>
              <a:buNone/>
            </a:pPr>
            <a:r>
              <a:rPr lang="lv-LV" sz="2400" dirty="0">
                <a:latin typeface="Times New Roman" pitchFamily="18" charset="0"/>
                <a:cs typeface="Times New Roman" pitchFamily="18" charset="0"/>
              </a:rPr>
              <a:t>Noslīcinās atvarā, -</a:t>
            </a:r>
          </a:p>
          <a:p>
            <a:pPr>
              <a:buFont typeface="Wingdings" pitchFamily="2" charset="2"/>
              <a:buNone/>
            </a:pPr>
            <a:r>
              <a:rPr lang="lv-LV" sz="2400" dirty="0">
                <a:latin typeface="Times New Roman" pitchFamily="18" charset="0"/>
                <a:cs typeface="Times New Roman" pitchFamily="18" charset="0"/>
              </a:rPr>
              <a:t>Tad zels tautai jauni laiki,</a:t>
            </a:r>
          </a:p>
          <a:p>
            <a:pPr>
              <a:buFont typeface="Wingdings" pitchFamily="2" charset="2"/>
              <a:buNone/>
            </a:pPr>
            <a:r>
              <a:rPr lang="lv-LV" sz="2400" dirty="0">
                <a:latin typeface="Times New Roman" pitchFamily="18" charset="0"/>
                <a:cs typeface="Times New Roman" pitchFamily="18" charset="0"/>
              </a:rPr>
              <a:t>Tad būs viņa svabada!</a:t>
            </a:r>
          </a:p>
          <a:p>
            <a:pPr>
              <a:buFont typeface="Wingdings" pitchFamily="2" charset="2"/>
              <a:buNone/>
            </a:pPr>
            <a:endParaRPr lang="lv-LV" sz="2400" dirty="0"/>
          </a:p>
        </p:txBody>
      </p:sp>
      <p:sp>
        <p:nvSpPr>
          <p:cNvPr id="108548" name="Rectangle 4"/>
          <p:cNvSpPr>
            <a:spLocks noGrp="1" noChangeArrowheads="1"/>
          </p:cNvSpPr>
          <p:nvPr>
            <p:ph type="title"/>
          </p:nvPr>
        </p:nvSpPr>
        <p:spPr>
          <a:xfrm>
            <a:off x="457200" y="274638"/>
            <a:ext cx="8229600" cy="633412"/>
          </a:xfrm>
        </p:spPr>
        <p:txBody>
          <a:bodyPr/>
          <a:lstStyle/>
          <a:p>
            <a:r>
              <a:rPr lang="lv-LV" sz="3200" dirty="0">
                <a:solidFill>
                  <a:schemeClr val="tx1"/>
                </a:solidFill>
                <a:latin typeface="Times New Roman" pitchFamily="18" charset="0"/>
                <a:cs typeface="Times New Roman" pitchFamily="18" charset="0"/>
              </a:rPr>
              <a:t>No Andreja Pumpura eposa “Lāčplēsis”</a:t>
            </a:r>
            <a:endParaRPr lang="en-US"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356100" y="1341438"/>
            <a:ext cx="4465638" cy="1582737"/>
          </a:xfrm>
        </p:spPr>
        <p:txBody>
          <a:bodyPr/>
          <a:lstStyle/>
          <a:p>
            <a:r>
              <a:rPr lang="lv-LV" sz="3200" dirty="0">
                <a:solidFill>
                  <a:schemeClr val="tx1"/>
                </a:solidFill>
                <a:latin typeface="Times New Roman" pitchFamily="18" charset="0"/>
                <a:cs typeface="Times New Roman" pitchFamily="18" charset="0"/>
              </a:rPr>
              <a:t>Uz to lai beidzot novēlu „saules mūžu Latvijai!”</a:t>
            </a:r>
            <a:endParaRPr lang="en-US" sz="3200" dirty="0">
              <a:solidFill>
                <a:schemeClr val="tx1"/>
              </a:solidFill>
              <a:latin typeface="Times New Roman" pitchFamily="18" charset="0"/>
              <a:cs typeface="Times New Roman" pitchFamily="18" charset="0"/>
            </a:endParaRPr>
          </a:p>
        </p:txBody>
      </p:sp>
      <p:pic>
        <p:nvPicPr>
          <p:cNvPr id="88070" name="Picture 6" descr="BalodisKarlis"/>
          <p:cNvPicPr>
            <a:picLocks noChangeAspect="1" noChangeArrowheads="1"/>
          </p:cNvPicPr>
          <p:nvPr/>
        </p:nvPicPr>
        <p:blipFill>
          <a:blip r:embed="rId2" cstate="print"/>
          <a:srcRect/>
          <a:stretch>
            <a:fillRect/>
          </a:stretch>
        </p:blipFill>
        <p:spPr bwMode="auto">
          <a:xfrm>
            <a:off x="250825" y="333375"/>
            <a:ext cx="3957638" cy="619125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r="10056"/>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200400"/>
            <a:ext cx="8458200" cy="2971800"/>
          </a:xfrm>
        </p:spPr>
        <p:txBody>
          <a:bodyPr>
            <a:normAutofit fontScale="92500" lnSpcReduction="10000"/>
          </a:bodyPr>
          <a:lstStyle/>
          <a:p>
            <a:endParaRPr lang="lv-LV" b="1" dirty="0" smtClean="0">
              <a:latin typeface="Arial" pitchFamily="34" charset="0"/>
              <a:cs typeface="Arial" pitchFamily="34" charset="0"/>
            </a:endParaRPr>
          </a:p>
          <a:p>
            <a:r>
              <a:rPr lang="lv-LV" b="1" dirty="0" smtClean="0">
                <a:latin typeface="Arial" pitchFamily="34" charset="0"/>
                <a:cs typeface="Arial" pitchFamily="34" charset="0"/>
              </a:rPr>
              <a:t>Ivars Brīvers</a:t>
            </a:r>
            <a:r>
              <a:rPr lang="lv-LV" dirty="0" smtClean="0">
                <a:latin typeface="Arial" pitchFamily="34" charset="0"/>
                <a:cs typeface="Arial" pitchFamily="34" charset="0"/>
              </a:rPr>
              <a:t>, Dr.oec., teoloģijas </a:t>
            </a:r>
            <a:r>
              <a:rPr lang="lv-LV" dirty="0" smtClean="0">
                <a:latin typeface="Arial" pitchFamily="34" charset="0"/>
                <a:cs typeface="Arial" pitchFamily="34" charset="0"/>
              </a:rPr>
              <a:t>students,</a:t>
            </a:r>
          </a:p>
          <a:p>
            <a:r>
              <a:rPr lang="lv-LV" dirty="0" smtClean="0">
                <a:latin typeface="Arial" pitchFamily="34" charset="0"/>
                <a:cs typeface="Arial" pitchFamily="34" charset="0"/>
              </a:rPr>
              <a:t>Liepājas Universitātes vadošais pētnieks</a:t>
            </a:r>
            <a:endParaRPr lang="lv-LV" dirty="0" smtClean="0">
              <a:latin typeface="Arial" pitchFamily="34" charset="0"/>
              <a:cs typeface="Arial" pitchFamily="34" charset="0"/>
            </a:endParaRPr>
          </a:p>
          <a:p>
            <a:endParaRPr lang="lv-LV" sz="1800" b="1" dirty="0" smtClean="0">
              <a:latin typeface="Arial" pitchFamily="34" charset="0"/>
              <a:cs typeface="Arial" pitchFamily="34" charset="0"/>
            </a:endParaRPr>
          </a:p>
          <a:p>
            <a:r>
              <a:rPr lang="lv-LV" sz="2000" b="1" dirty="0" smtClean="0">
                <a:latin typeface="Arial" pitchFamily="34" charset="0"/>
                <a:cs typeface="Arial" pitchFamily="34" charset="0"/>
              </a:rPr>
              <a:t>Latvijas valsts, zeme un tauta – atskats pagātnē ar skatu uz nākotni</a:t>
            </a:r>
            <a:r>
              <a:rPr lang="lv-LV" sz="1800" dirty="0" smtClean="0">
                <a:latin typeface="Arial" pitchFamily="34" charset="0"/>
                <a:cs typeface="Arial" pitchFamily="34" charset="0"/>
              </a:rPr>
              <a:t> </a:t>
            </a:r>
            <a:endParaRPr lang="en-US" sz="1800" dirty="0" smtClean="0">
              <a:latin typeface="Arial" pitchFamily="34" charset="0"/>
              <a:cs typeface="Arial" pitchFamily="34" charset="0"/>
            </a:endParaRPr>
          </a:p>
          <a:p>
            <a:endParaRPr lang="lv-LV" sz="800" dirty="0" smtClean="0">
              <a:latin typeface="Arial" pitchFamily="34" charset="0"/>
              <a:cs typeface="Arial" pitchFamily="34" charset="0"/>
            </a:endParaRPr>
          </a:p>
          <a:p>
            <a:r>
              <a:rPr lang="lv-LV" sz="1800" dirty="0" smtClean="0">
                <a:latin typeface="Arial" pitchFamily="34" charset="0"/>
                <a:cs typeface="Arial" pitchFamily="34" charset="0"/>
              </a:rPr>
              <a:t>Latviešu teologa, ekonomista un demogrāfa Kārļa Baloža priekšlasījumam Nacionālajā teātrī 1918. gada 22. decembrī</a:t>
            </a:r>
          </a:p>
          <a:p>
            <a:r>
              <a:rPr lang="lv-LV" sz="1800" dirty="0" smtClean="0">
                <a:latin typeface="Arial" pitchFamily="34" charset="0"/>
                <a:cs typeface="Arial" pitchFamily="34" charset="0"/>
              </a:rPr>
              <a:t>veltītais forums </a:t>
            </a:r>
            <a:r>
              <a:rPr lang="lv-LV" sz="1800" b="1" dirty="0" smtClean="0">
                <a:latin typeface="Arial" pitchFamily="34" charset="0"/>
                <a:cs typeface="Arial" pitchFamily="34" charset="0"/>
              </a:rPr>
              <a:t>2018. gada 14. decembrī</a:t>
            </a:r>
            <a:endParaRPr lang="en-US" sz="1800" dirty="0" smtClean="0">
              <a:latin typeface="Arial" pitchFamily="34" charset="0"/>
              <a:cs typeface="Arial" pitchFamily="34" charset="0"/>
            </a:endParaRPr>
          </a:p>
          <a:p>
            <a:endParaRPr lang="en-US" dirty="0">
              <a:latin typeface="Arial" pitchFamily="34" charset="0"/>
              <a:cs typeface="Arial" pitchFamily="34" charset="0"/>
            </a:endParaRPr>
          </a:p>
        </p:txBody>
      </p:sp>
      <p:sp>
        <p:nvSpPr>
          <p:cNvPr id="2" name="Title 1"/>
          <p:cNvSpPr>
            <a:spLocks noGrp="1"/>
          </p:cNvSpPr>
          <p:nvPr>
            <p:ph type="ctrTitle"/>
          </p:nvPr>
        </p:nvSpPr>
        <p:spPr/>
        <p:txBody>
          <a:bodyPr/>
          <a:lstStyle/>
          <a:p>
            <a:r>
              <a:rPr lang="lv-LV" b="1" dirty="0" smtClean="0"/>
              <a:t>Kārļa Baloža Latvijas attīstības vīzija pirms simts gadiem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09600"/>
            <a:ext cx="8458200" cy="5715000"/>
          </a:xfrm>
        </p:spPr>
        <p:txBody>
          <a:bodyPr>
            <a:normAutofit/>
          </a:bodyPr>
          <a:lstStyle/>
          <a:p>
            <a:pPr>
              <a:buNone/>
            </a:pPr>
            <a:r>
              <a:rPr lang="lv-LV" sz="3200" dirty="0">
                <a:latin typeface="Arial" pitchFamily="34" charset="0"/>
                <a:cs typeface="Arial" pitchFamily="34" charset="0"/>
              </a:rPr>
              <a:t>Esi sveicināta, mana mazā, izlaupītā un izpostītā, vātīs vārgstošā, asarās un asinīs mirkstošā dzimtene! Maza tu esi, mana tēvu zeme, bet liela diezgan, lai varētu uz pašas kājām stāvēt! Izkauti, bojā gājuši lielums tavu dēlu un meitu, badā mirst atlikums tavu bērnu, bet Tev ir uzausis sārtais rīts, zelta brīvība, patstāvība! Nokritušas važas, pārtrūkušas vergu ķēdes! Tagad, Latvju tauta, Tu pati un vienīgi Tu pati esi savas laimes kalējiņa. </a:t>
            </a: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Karlis Balodis"/>
          <p:cNvPicPr>
            <a:picLocks noChangeAspect="1" noChangeArrowheads="1"/>
          </p:cNvPicPr>
          <p:nvPr/>
        </p:nvPicPr>
        <p:blipFill>
          <a:blip r:embed="rId2" cstate="print"/>
          <a:srcRect r="-740" b="8321"/>
          <a:stretch>
            <a:fillRect/>
          </a:stretch>
        </p:blipFill>
        <p:spPr bwMode="auto">
          <a:xfrm>
            <a:off x="228600" y="228600"/>
            <a:ext cx="3183384" cy="5105400"/>
          </a:xfrm>
          <a:prstGeom prst="rect">
            <a:avLst/>
          </a:prstGeom>
          <a:noFill/>
        </p:spPr>
      </p:pic>
      <p:sp>
        <p:nvSpPr>
          <p:cNvPr id="51203" name="Rectangle 3"/>
          <p:cNvSpPr>
            <a:spLocks noGrp="1" noChangeArrowheads="1"/>
          </p:cNvSpPr>
          <p:nvPr>
            <p:ph type="body" sz="half" idx="2"/>
          </p:nvPr>
        </p:nvSpPr>
        <p:spPr>
          <a:xfrm>
            <a:off x="3505200" y="188913"/>
            <a:ext cx="5459413" cy="6364287"/>
          </a:xfrm>
        </p:spPr>
        <p:txBody>
          <a:bodyPr>
            <a:normAutofit fontScale="47500" lnSpcReduction="20000"/>
          </a:bodyPr>
          <a:lstStyle/>
          <a:p>
            <a:pPr>
              <a:lnSpc>
                <a:spcPct val="120000"/>
              </a:lnSpc>
              <a:buNone/>
            </a:pPr>
            <a:r>
              <a:rPr lang="lv-LV" sz="3400" dirty="0" smtClean="0">
                <a:latin typeface="Times New Roman" pitchFamily="18" charset="0"/>
                <a:cs typeface="Times New Roman" pitchFamily="18" charset="0"/>
              </a:rPr>
              <a:t>Pasaulē pazīstamais latviešu teologs, demogrāfs un ekonomists Kārlis Balodis ir dzimis</a:t>
            </a:r>
            <a:r>
              <a:rPr lang="en-US" sz="3400" dirty="0" smtClean="0">
                <a:latin typeface="Times New Roman" pitchFamily="18" charset="0"/>
                <a:cs typeface="Times New Roman" pitchFamily="18" charset="0"/>
              </a:rPr>
              <a:t> 1864</a:t>
            </a:r>
            <a:r>
              <a:rPr lang="lv-LV" sz="3400" dirty="0" smtClean="0">
                <a:latin typeface="Times New Roman" pitchFamily="18" charset="0"/>
                <a:cs typeface="Times New Roman" pitchFamily="18" charset="0"/>
              </a:rPr>
              <a:t>. gada 20. jūnijā</a:t>
            </a:r>
            <a:r>
              <a:rPr lang="en-US" sz="3400" dirty="0" smtClean="0">
                <a:latin typeface="Times New Roman" pitchFamily="18" charset="0"/>
                <a:cs typeface="Times New Roman" pitchFamily="18" charset="0"/>
              </a:rPr>
              <a:t> </a:t>
            </a:r>
            <a:r>
              <a:rPr lang="en-US" sz="3400" dirty="0" err="1" smtClean="0">
                <a:latin typeface="Times New Roman" pitchFamily="18" charset="0"/>
                <a:cs typeface="Times New Roman" pitchFamily="18" charset="0"/>
              </a:rPr>
              <a:t>Koknes</a:t>
            </a:r>
            <a:r>
              <a:rPr lang="lv-LV" sz="3400" dirty="0" smtClean="0">
                <a:latin typeface="Times New Roman" pitchFamily="18" charset="0"/>
                <a:cs typeface="Times New Roman" pitchFamily="18" charset="0"/>
              </a:rPr>
              <a:t>ē.</a:t>
            </a:r>
          </a:p>
          <a:p>
            <a:pPr>
              <a:lnSpc>
                <a:spcPct val="120000"/>
              </a:lnSpc>
              <a:buNone/>
            </a:pPr>
            <a:r>
              <a:rPr lang="lv-LV" sz="3400" dirty="0" smtClean="0">
                <a:latin typeface="Times New Roman" pitchFamily="18" charset="0"/>
                <a:cs typeface="Times New Roman" pitchFamily="18" charset="0"/>
              </a:rPr>
              <a:t>1884. gadā viņš uzsāka studijas Tērbatas (Tartu) Universitātes Teoloģijas fakultātē, kuru absolvēja 1887. gadā, un gadu vēlāk tika ordinēts par luterāņu mācītāju. </a:t>
            </a:r>
          </a:p>
          <a:p>
            <a:pPr>
              <a:lnSpc>
                <a:spcPct val="120000"/>
              </a:lnSpc>
              <a:buNone/>
            </a:pPr>
            <a:r>
              <a:rPr lang="en-US" sz="3400" dirty="0" smtClean="0">
                <a:latin typeface="Times New Roman" pitchFamily="18" charset="0"/>
                <a:cs typeface="Times New Roman" pitchFamily="18" charset="0"/>
              </a:rPr>
              <a:t>1893-1895 </a:t>
            </a:r>
            <a:r>
              <a:rPr lang="lv-LV" sz="3400" dirty="0" smtClean="0">
                <a:latin typeface="Times New Roman" pitchFamily="18" charset="0"/>
                <a:cs typeface="Times New Roman" pitchFamily="18" charset="0"/>
              </a:rPr>
              <a:t>kalpoja</a:t>
            </a:r>
            <a:r>
              <a:rPr lang="en-US" sz="3400" dirty="0" smtClean="0">
                <a:latin typeface="Times New Roman" pitchFamily="18" charset="0"/>
                <a:cs typeface="Times New Roman" pitchFamily="18" charset="0"/>
              </a:rPr>
              <a:t> </a:t>
            </a:r>
            <a:r>
              <a:rPr lang="lv-LV" sz="3400" dirty="0" smtClean="0">
                <a:latin typeface="Times New Roman" pitchFamily="18" charset="0"/>
                <a:cs typeface="Times New Roman" pitchFamily="18" charset="0"/>
              </a:rPr>
              <a:t>par priesteri luterāņu draudzē Krievijas pilsētā Zlatoustā Urālos.</a:t>
            </a:r>
          </a:p>
          <a:p>
            <a:pPr>
              <a:lnSpc>
                <a:spcPct val="120000"/>
              </a:lnSpc>
              <a:buNone/>
            </a:pPr>
            <a:r>
              <a:rPr lang="lv-LV" sz="3400" dirty="0" smtClean="0">
                <a:latin typeface="Times New Roman" pitchFamily="18" charset="0"/>
                <a:cs typeface="Times New Roman" pitchFamily="18" charset="0"/>
              </a:rPr>
              <a:t>1895. gadā devās turpināt studijas ekonomikas un statistikas jomā Minhenes un Berlīnes universitātēs.</a:t>
            </a:r>
          </a:p>
          <a:p>
            <a:pPr>
              <a:lnSpc>
                <a:spcPct val="120000"/>
              </a:lnSpc>
              <a:buNone/>
            </a:pPr>
            <a:r>
              <a:rPr lang="en-US" sz="3400" dirty="0" smtClean="0">
                <a:latin typeface="Times New Roman" pitchFamily="18" charset="0"/>
                <a:cs typeface="Times New Roman" pitchFamily="18" charset="0"/>
              </a:rPr>
              <a:t>1899</a:t>
            </a:r>
            <a:r>
              <a:rPr lang="lv-LV" sz="3400" dirty="0" smtClean="0">
                <a:latin typeface="Times New Roman" pitchFamily="18" charset="0"/>
                <a:cs typeface="Times New Roman" pitchFamily="18" charset="0"/>
              </a:rPr>
              <a:t>. gadā kļuva par Berlīnes Universitātes docentu, pēc tam, kad bija saņēmis noraidījumu no Rīgas Politehniskā institūta</a:t>
            </a:r>
          </a:p>
          <a:p>
            <a:pPr>
              <a:lnSpc>
                <a:spcPct val="120000"/>
              </a:lnSpc>
              <a:buNone/>
            </a:pPr>
            <a:r>
              <a:rPr lang="en-US" sz="3400" dirty="0" smtClean="0">
                <a:latin typeface="Times New Roman" pitchFamily="18" charset="0"/>
                <a:cs typeface="Times New Roman" pitchFamily="18" charset="0"/>
              </a:rPr>
              <a:t>1908</a:t>
            </a:r>
            <a:r>
              <a:rPr lang="lv-LV" sz="3400" dirty="0" smtClean="0">
                <a:latin typeface="Times New Roman" pitchFamily="18" charset="0"/>
                <a:cs typeface="Times New Roman" pitchFamily="18" charset="0"/>
              </a:rPr>
              <a:t>. gadā kļuva par Prūsijas Finanšu ministrijas un Kara ministrijas padomnieku.</a:t>
            </a:r>
            <a:endParaRPr lang="en-US" sz="3400" dirty="0" smtClean="0">
              <a:latin typeface="Times New Roman" pitchFamily="18" charset="0"/>
              <a:cs typeface="Times New Roman" pitchFamily="18" charset="0"/>
            </a:endParaRPr>
          </a:p>
          <a:p>
            <a:pPr>
              <a:lnSpc>
                <a:spcPct val="120000"/>
              </a:lnSpc>
              <a:buNone/>
            </a:pPr>
            <a:r>
              <a:rPr lang="lv-LV" sz="3400" dirty="0" smtClean="0">
                <a:latin typeface="Times New Roman" pitchFamily="18" charset="0"/>
                <a:cs typeface="Times New Roman" pitchFamily="18" charset="0"/>
              </a:rPr>
              <a:t>1918. gadā tūlīt pēc valsts neatkarības pasludināšanas pēc K.Ulmaņa uzaicinājuma Balodis atgriezās Latvijā. Šī gada 22. decembrī viņš uzstājās ar runu Rīgas 2. teātrī – vietā, kur pirms mēneša tika pasludināta Latvijas neatkarība. Šajā runā Balodis izklāstīja savu redzējumu par to, kā veidot neatkarīgās Latvijas valsti pēc Pasaules kara. </a:t>
            </a:r>
          </a:p>
          <a:p>
            <a:pPr>
              <a:lnSpc>
                <a:spcPct val="120000"/>
              </a:lnSpc>
              <a:buNone/>
            </a:pPr>
            <a:r>
              <a:rPr lang="lv-LV" sz="3400" dirty="0" smtClean="0">
                <a:latin typeface="Times New Roman" pitchFamily="18" charset="0"/>
                <a:cs typeface="Times New Roman" pitchFamily="18" charset="0"/>
              </a:rPr>
              <a:t>1928. gadā tika ievēlēts par Latvijas III Saeimas deputātu no Latvijas Darba Savienības (Latvijas sociāldemokrāti nepieņēma Balodi kā savējo).</a:t>
            </a:r>
            <a:endParaRPr lang="en-US" sz="3400" dirty="0" smtClean="0">
              <a:latin typeface="Times New Roman" pitchFamily="18" charset="0"/>
              <a:cs typeface="Times New Roman" pitchFamily="18" charset="0"/>
            </a:endParaRPr>
          </a:p>
          <a:p>
            <a:pPr>
              <a:lnSpc>
                <a:spcPct val="120000"/>
              </a:lnSpc>
              <a:buNone/>
            </a:pPr>
            <a:r>
              <a:rPr lang="lv-LV" sz="3400" dirty="0" smtClean="0">
                <a:latin typeface="Times New Roman" pitchFamily="18" charset="0"/>
                <a:cs typeface="Times New Roman" pitchFamily="18" charset="0"/>
              </a:rPr>
              <a:t>Miris</a:t>
            </a:r>
            <a:r>
              <a:rPr lang="en-US" sz="3400" dirty="0" smtClean="0">
                <a:latin typeface="Times New Roman" pitchFamily="18" charset="0"/>
                <a:cs typeface="Times New Roman" pitchFamily="18" charset="0"/>
              </a:rPr>
              <a:t> R</a:t>
            </a:r>
            <a:r>
              <a:rPr lang="lv-LV" sz="3400" dirty="0" smtClean="0">
                <a:latin typeface="Times New Roman" pitchFamily="18" charset="0"/>
                <a:cs typeface="Times New Roman" pitchFamily="18" charset="0"/>
              </a:rPr>
              <a:t>ī</a:t>
            </a:r>
            <a:r>
              <a:rPr lang="en-US" sz="3400" dirty="0" smtClean="0">
                <a:latin typeface="Times New Roman" pitchFamily="18" charset="0"/>
                <a:cs typeface="Times New Roman" pitchFamily="18" charset="0"/>
              </a:rPr>
              <a:t>g</a:t>
            </a:r>
            <a:r>
              <a:rPr lang="lv-LV" sz="3400" dirty="0" smtClean="0">
                <a:latin typeface="Times New Roman" pitchFamily="18" charset="0"/>
                <a:cs typeface="Times New Roman" pitchFamily="18" charset="0"/>
              </a:rPr>
              <a:t>ā</a:t>
            </a:r>
            <a:r>
              <a:rPr lang="en-US" sz="3400" dirty="0" smtClean="0">
                <a:latin typeface="Times New Roman" pitchFamily="18" charset="0"/>
                <a:cs typeface="Times New Roman" pitchFamily="18" charset="0"/>
              </a:rPr>
              <a:t> 1931</a:t>
            </a:r>
            <a:r>
              <a:rPr lang="lv-LV" sz="3400" dirty="0" smtClean="0">
                <a:latin typeface="Times New Roman" pitchFamily="18" charset="0"/>
                <a:cs typeface="Times New Roman" pitchFamily="18" charset="0"/>
              </a:rPr>
              <a:t>. gada 13. j</a:t>
            </a:r>
            <a:r>
              <a:rPr lang="en-US" sz="3400" dirty="0" smtClean="0">
                <a:latin typeface="Times New Roman" pitchFamily="18" charset="0"/>
                <a:cs typeface="Times New Roman" pitchFamily="18" charset="0"/>
              </a:rPr>
              <a:t>an</a:t>
            </a:r>
            <a:r>
              <a:rPr lang="lv-LV" sz="3400" dirty="0" smtClean="0">
                <a:latin typeface="Times New Roman" pitchFamily="18" charset="0"/>
                <a:cs typeface="Times New Roman" pitchFamily="18" charset="0"/>
              </a:rPr>
              <a:t>vārī.</a:t>
            </a:r>
          </a:p>
          <a:p>
            <a:pPr>
              <a:lnSpc>
                <a:spcPct val="120000"/>
              </a:lnSpc>
              <a:buNone/>
            </a:pPr>
            <a:endParaRPr lang="en-US" dirty="0" smtClean="0">
              <a:latin typeface="Times New Roman" pitchFamily="18" charset="0"/>
              <a:cs typeface="Times New Roman" pitchFamily="18" charset="0"/>
            </a:endParaRPr>
          </a:p>
          <a:p>
            <a:pPr>
              <a:buNone/>
            </a:pPr>
            <a:endParaRPr lang="lv-LV" sz="2000" dirty="0" smtClean="0">
              <a:latin typeface="Times New Roman" pitchFamily="18" charset="0"/>
              <a:cs typeface="Times New Roman" pitchFamily="18" charset="0"/>
            </a:endParaRPr>
          </a:p>
          <a:p>
            <a:pPr>
              <a:buNone/>
            </a:pPr>
            <a:endParaRPr lang="lv-LV"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458200" cy="6248400"/>
          </a:xfrm>
        </p:spPr>
        <p:txBody>
          <a:bodyPr>
            <a:noAutofit/>
          </a:bodyPr>
          <a:lstStyle/>
          <a:p>
            <a:pPr>
              <a:buNone/>
            </a:pPr>
            <a:r>
              <a:rPr lang="lv-LV" sz="1900" dirty="0" smtClean="0">
                <a:latin typeface="Times New Roman" pitchFamily="18" charset="0"/>
                <a:cs typeface="Times New Roman" pitchFamily="18" charset="0"/>
              </a:rPr>
              <a:t>Es negrasos dziedāt slavas dziesmas un idealizēt Balodi. No šodienas skatupunkta raugoties daudz kas Baloža teiktajā ir apstrīdams un kritizējams. Taču pirmkārt jāņem vērā, ka savu runu viņš teica tikai mazliet vēlāk kā mēnesi pēc Pasaules kara beigām un Latvijas valsts nodibināšanas, turklāt, tikko kā atgriezies Latvijā no Vācijas. Nebija vēl ne Versaļas sarunu, ne Latvijas valsts starptautiskās atzīšanas. </a:t>
            </a:r>
          </a:p>
          <a:p>
            <a:pPr>
              <a:buNone/>
            </a:pPr>
            <a:r>
              <a:rPr lang="lv-LV" sz="1900" dirty="0" smtClean="0">
                <a:latin typeface="Times New Roman" pitchFamily="18" charset="0"/>
                <a:cs typeface="Times New Roman" pitchFamily="18" charset="0"/>
              </a:rPr>
              <a:t>“Vistoksiskākais” fakts ir tas, ka Balodis bija sociālists. Mūsdienās sociālismu parasti saista tikai ar padomju sociālisma modeli, kas bija izkropļots pat salīdzinājumā ar marksistisko skatījumu. Balodis savas idejas pamatā balstīja uz vācu filosofiem. Arī starp viņiem bija krasi atšķirīgi viedokļi par sociālisma modeļiem, nerunājot jau par to, ka šāda atšķirība pastāv visā pasaulē līdz pat mūsdienām. </a:t>
            </a:r>
          </a:p>
          <a:p>
            <a:pPr>
              <a:buNone/>
            </a:pPr>
            <a:r>
              <a:rPr lang="lv-LV" sz="1900" dirty="0" smtClean="0">
                <a:latin typeface="Times New Roman" pitchFamily="18" charset="0"/>
                <a:cs typeface="Times New Roman" pitchFamily="18" charset="0"/>
              </a:rPr>
              <a:t>Nav pareizi runāt par kapitālismu un sociālismu kā divām vienīgajām alternatīvām. Ja par galveno kritēriju, kas atšķir sociālismu no kapitālisma uzskata privātīpašumu uz mantisko kapitālu kā tas ir pie marksistiem, tad Balodis neapstrīdēja to, ka mantiskais kapitāls varētu būt privātīpašumā. Divdesmitā gadsimta diskusija </a:t>
            </a:r>
            <a:r>
              <a:rPr lang="lv-LV" sz="1900" i="1" dirty="0" smtClean="0">
                <a:latin typeface="Times New Roman" pitchFamily="18" charset="0"/>
                <a:cs typeface="Times New Roman" pitchFamily="18" charset="0"/>
              </a:rPr>
              <a:t>(Socialism Calculation debate) </a:t>
            </a:r>
            <a:r>
              <a:rPr lang="lv-LV" sz="1900" dirty="0" smtClean="0">
                <a:latin typeface="Times New Roman" pitchFamily="18" charset="0"/>
                <a:cs typeface="Times New Roman" pitchFamily="18" charset="0"/>
              </a:rPr>
              <a:t>diezgan pārliecinoši parādīja, kāpēc šādi izprasts sociālisms ir neefektīvs (kaut gan nenoliedzot šāda modeļa efektivitāti tālākā nākotnē). Taču tas ir garākas diskusijas jautājums.</a:t>
            </a:r>
          </a:p>
          <a:p>
            <a:pPr>
              <a:buNone/>
            </a:pPr>
            <a:r>
              <a:rPr lang="lv-LV" sz="1900" dirty="0" smtClean="0">
                <a:latin typeface="Times New Roman" pitchFamily="18" charset="0"/>
                <a:cs typeface="Times New Roman" pitchFamily="18" charset="0"/>
              </a:rPr>
              <a:t>Galvenā Baloža runas vērtība ir tā, ka viņš vienā runā spēja par valsts izveidošanu pēc būtības pateikt vairāk, nekā tagad tas ir dažādos Nacionālās Attīstības plānos.</a:t>
            </a:r>
            <a:endParaRPr lang="en-US" sz="19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92162"/>
          </a:xfrm>
        </p:spPr>
        <p:txBody>
          <a:bodyPr/>
          <a:lstStyle/>
          <a:p>
            <a:r>
              <a:rPr lang="lv-LV" b="1" dirty="0" smtClean="0">
                <a:latin typeface="Times New Roman" pitchFamily="18" charset="0"/>
                <a:cs typeface="Times New Roman" pitchFamily="18" charset="0"/>
              </a:rPr>
              <a:t>Vai Latvija var būt neatkarīga?</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219200"/>
            <a:ext cx="8610600" cy="5257800"/>
          </a:xfrm>
        </p:spPr>
        <p:txBody>
          <a:bodyPr>
            <a:normAutofit lnSpcReduction="10000"/>
          </a:bodyPr>
          <a:lstStyle/>
          <a:p>
            <a:pPr>
              <a:buNone/>
            </a:pPr>
            <a:r>
              <a:rPr lang="lv-LV" dirty="0" smtClean="0">
                <a:latin typeface="Times New Roman" pitchFamily="18" charset="0"/>
                <a:cs typeface="Times New Roman" pitchFamily="18" charset="0"/>
              </a:rPr>
              <a:t>Igaunija, Latvija, Lietuva ir par mazu, lai ilgtermiņā izdzīvotu.</a:t>
            </a:r>
          </a:p>
          <a:p>
            <a:pPr algn="r">
              <a:buNone/>
            </a:pPr>
            <a:r>
              <a:rPr lang="lv-LV" sz="1400" dirty="0" smtClean="0">
                <a:latin typeface="Times New Roman" pitchFamily="18" charset="0"/>
                <a:cs typeface="Times New Roman" pitchFamily="18" charset="0"/>
              </a:rPr>
              <a:t>Latvijas prezidenta Andra Bērziņa paziņojums Latvijas televīzijas pirmajā kanālā 2012. gada 31. jūlijā</a:t>
            </a:r>
          </a:p>
          <a:p>
            <a:pPr>
              <a:buNone/>
            </a:pPr>
            <a:endParaRPr lang="lv-LV" sz="2400" dirty="0" smtClean="0">
              <a:latin typeface="Times New Roman" pitchFamily="18" charset="0"/>
              <a:cs typeface="Times New Roman" pitchFamily="18" charset="0"/>
            </a:endParaRPr>
          </a:p>
          <a:p>
            <a:pPr>
              <a:buNone/>
            </a:pPr>
            <a:r>
              <a:rPr lang="lv-LV" sz="2400" dirty="0" smtClean="0">
                <a:latin typeface="Times New Roman" pitchFamily="18" charset="0"/>
                <a:cs typeface="Times New Roman" pitchFamily="18" charset="0"/>
              </a:rPr>
              <a:t> Runas un apgalvojumi, ka Latvijas patstāvība esot pavisam kas neiespējams, nesaprātīgs, neiedomājams, ir diezgan dzirdētas. Pat tagad, kur patstāvīgā Latvija dibināta, nebeidzas šaubas, vai tā maz varēs pastāvēt, vai tai atkal nebūs jādodas vai nu kādas lielas jūras vai lielas sauszemes valsts atkarībā. Še varu tikai aizrādīt uz to, ka no visām apskatītām mazākām Eiropas valstīm taisni Latvijai nevis ļaunākie, bet gan vislabākie saimnieciskie apstākļi, ka taisni Latvijas saimnieciskie apstākļi vislabāk nodrošināti. (..) Latvija var būt pat visneatkarīgākā saimnieciskā ziņā, samērā ar visām citām Ziemeļ- un Vidus-Eiropas mazākām valstīm.</a:t>
            </a:r>
          </a:p>
          <a:p>
            <a:pPr>
              <a:buNone/>
            </a:pPr>
            <a:r>
              <a:rPr lang="lv-LV" sz="2400" dirty="0" smtClean="0">
                <a:latin typeface="Times New Roman" pitchFamily="18" charset="0"/>
                <a:cs typeface="Times New Roman" pitchFamily="18" charset="0"/>
              </a:rPr>
              <a:t>Ir iespējams (..) palikt ekonomiskā, finansiālā un politiskā neatkarībā, attīstīt, izkopt latviešu kultūru, mākslu un zinātni.</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11188" y="260350"/>
            <a:ext cx="7993062" cy="647700"/>
          </a:xfrm>
        </p:spPr>
        <p:txBody>
          <a:bodyPr>
            <a:normAutofit fontScale="90000"/>
          </a:bodyPr>
          <a:lstStyle/>
          <a:p>
            <a:r>
              <a:rPr lang="lv-LV" sz="3600" b="1" dirty="0">
                <a:latin typeface="Times New Roman" pitchFamily="18" charset="0"/>
                <a:cs typeface="Times New Roman" pitchFamily="18" charset="0"/>
              </a:rPr>
              <a:t>Balodis par Latvijas </a:t>
            </a:r>
            <a:r>
              <a:rPr lang="lv-LV" sz="3600" b="1" dirty="0" smtClean="0">
                <a:latin typeface="Times New Roman" pitchFamily="18" charset="0"/>
                <a:cs typeface="Times New Roman" pitchFamily="18" charset="0"/>
              </a:rPr>
              <a:t>neatkarību 1928. gadā</a:t>
            </a:r>
            <a:endParaRPr lang="lv-LV" sz="3600" b="1" dirty="0">
              <a:latin typeface="Times New Roman" pitchFamily="18" charset="0"/>
              <a:cs typeface="Times New Roman" pitchFamily="18" charset="0"/>
            </a:endParaRPr>
          </a:p>
        </p:txBody>
      </p:sp>
      <p:sp>
        <p:nvSpPr>
          <p:cNvPr id="77827" name="Rectangle 3"/>
          <p:cNvSpPr>
            <a:spLocks noGrp="1" noChangeArrowheads="1"/>
          </p:cNvSpPr>
          <p:nvPr>
            <p:ph type="body" idx="1"/>
          </p:nvPr>
        </p:nvSpPr>
        <p:spPr>
          <a:xfrm>
            <a:off x="228600" y="1143000"/>
            <a:ext cx="8763000" cy="5334000"/>
          </a:xfrm>
        </p:spPr>
        <p:txBody>
          <a:bodyPr>
            <a:noAutofit/>
          </a:bodyPr>
          <a:lstStyle/>
          <a:p>
            <a:pPr>
              <a:buFont typeface="Wingdings" pitchFamily="2" charset="2"/>
              <a:buNone/>
            </a:pPr>
            <a:r>
              <a:rPr lang="lv-LV" sz="2400" dirty="0">
                <a:latin typeface="Times New Roman" pitchFamily="18" charset="0"/>
                <a:cs typeface="Times New Roman" pitchFamily="18" charset="0"/>
              </a:rPr>
              <a:t>Šo jautājumu var apskatīt dažādi. Var to apskatīt no tīri lietišķa, zinātniski tautsaimnieciski-tehniska viedokļa. Tā es to esmu lūkojis agrāk apskatīt un nācis pie slēdziena, ka Latvija var gan pastāvēt. </a:t>
            </a:r>
          </a:p>
          <a:p>
            <a:pPr>
              <a:buFont typeface="Wingdings" pitchFamily="2" charset="2"/>
              <a:buNone/>
            </a:pPr>
            <a:r>
              <a:rPr lang="lv-LV" sz="2400" dirty="0">
                <a:latin typeface="Times New Roman" pitchFamily="18" charset="0"/>
                <a:cs typeface="Times New Roman" pitchFamily="18" charset="0"/>
              </a:rPr>
              <a:t>Bet var šo jautājumu apskatīt arī no mūsu sabiedrības, sevišķi no mūsu politisko varas vīru, no tautas vēlēto, tautas uzticības vīru psiholoģijas (garastāvokļa) viedokļa. Un tad slēdziens ir mazliet citāds. Mēs par brīnumu novērojam, ka ļoti daudzi netic neatkarīgai Latvijai, netic tādas neatkarīgas Latvijas pastāvēšanas iespējamībai.</a:t>
            </a:r>
          </a:p>
          <a:p>
            <a:pPr>
              <a:buFont typeface="Wingdings" pitchFamily="2" charset="2"/>
              <a:buNone/>
            </a:pPr>
            <a:r>
              <a:rPr lang="lv-LV" sz="2400" dirty="0" smtClean="0">
                <a:latin typeface="Times New Roman" pitchFamily="18" charset="0"/>
                <a:cs typeface="Times New Roman" pitchFamily="18" charset="0"/>
              </a:rPr>
              <a:t>Latvija var pastāvēt. Bez kādiem pabalstiem un bez kādas piesliešanās lielajām valstīm. Saprašanās, sadraudzība un apvienība tai no svara ar Baltijas valstīm. Ar Somiju, Igauniju, Lietuvu. Bet Latvija nevar pastāvēt pie nespējīgas, pie sliktas valdības, kas atdod tās dabiskās bagātības sveštautiešu spekulantiem</a:t>
            </a:r>
            <a:r>
              <a:rPr lang="lv-LV" sz="2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274638"/>
            <a:ext cx="8229600" cy="706437"/>
          </a:xfrm>
        </p:spPr>
        <p:txBody>
          <a:bodyPr/>
          <a:lstStyle/>
          <a:p>
            <a:r>
              <a:rPr lang="lv-LV" sz="3600" b="1" dirty="0">
                <a:latin typeface="Times New Roman" pitchFamily="18" charset="0"/>
                <a:cs typeface="Times New Roman" pitchFamily="18" charset="0"/>
              </a:rPr>
              <a:t>Balodis par augstāko izglītību</a:t>
            </a:r>
            <a:endParaRPr lang="en-US" sz="3600" b="1" dirty="0">
              <a:latin typeface="Times New Roman" pitchFamily="18" charset="0"/>
              <a:cs typeface="Times New Roman" pitchFamily="18" charset="0"/>
            </a:endParaRPr>
          </a:p>
        </p:txBody>
      </p:sp>
      <p:sp>
        <p:nvSpPr>
          <p:cNvPr id="80899" name="Rectangle 3"/>
          <p:cNvSpPr>
            <a:spLocks noGrp="1" noChangeArrowheads="1"/>
          </p:cNvSpPr>
          <p:nvPr>
            <p:ph type="body" idx="1"/>
          </p:nvPr>
        </p:nvSpPr>
        <p:spPr>
          <a:xfrm>
            <a:off x="457200" y="1143000"/>
            <a:ext cx="8291513" cy="5454650"/>
          </a:xfrm>
        </p:spPr>
        <p:txBody>
          <a:bodyPr>
            <a:normAutofit/>
          </a:bodyPr>
          <a:lstStyle/>
          <a:p>
            <a:pPr>
              <a:buFont typeface="Wingdings" pitchFamily="2" charset="2"/>
              <a:buNone/>
            </a:pPr>
            <a:r>
              <a:rPr lang="lv-LV" sz="2200" dirty="0">
                <a:latin typeface="Times New Roman" pitchFamily="18" charset="0"/>
                <a:cs typeface="Times New Roman" pitchFamily="18" charset="0"/>
              </a:rPr>
              <a:t>Zinātnes ziņā jāsaka, ka, ja mazā Šveice spēj uzturēt piecas universitātes un vienu politehniku</a:t>
            </a:r>
            <a:r>
              <a:rPr lang="lv-LV" sz="2200" i="1" dirty="0">
                <a:latin typeface="Times New Roman" pitchFamily="18" charset="0"/>
                <a:cs typeface="Times New Roman" pitchFamily="18" charset="0"/>
              </a:rPr>
              <a:t>,</a:t>
            </a:r>
            <a:r>
              <a:rPr lang="lv-LV" sz="2200" dirty="0">
                <a:latin typeface="Times New Roman" pitchFamily="18" charset="0"/>
                <a:cs typeface="Times New Roman" pitchFamily="18" charset="0"/>
              </a:rPr>
              <a:t> brīvā Latvija spēs uzturēt vienu vienotu universitāti-politehniku </a:t>
            </a:r>
            <a:r>
              <a:rPr lang="lv-LV" sz="2200" dirty="0" smtClean="0">
                <a:latin typeface="Times New Roman" pitchFamily="18" charset="0"/>
                <a:cs typeface="Times New Roman" pitchFamily="18" charset="0"/>
              </a:rPr>
              <a:t>(..) </a:t>
            </a:r>
            <a:r>
              <a:rPr lang="lv-LV" sz="2200" dirty="0">
                <a:latin typeface="Times New Roman" pitchFamily="18" charset="0"/>
                <a:cs typeface="Times New Roman" pitchFamily="18" charset="0"/>
              </a:rPr>
              <a:t>Ka nav latviešu valodā zinātniskas literatūras, tas neko nenozīmē, arī citām mazākām tautām tās vai nu nav, vai ir tikai mazā mērā. Zviedrijā </a:t>
            </a:r>
            <a:r>
              <a:rPr lang="lv-LV" sz="2200" dirty="0" smtClean="0">
                <a:latin typeface="Times New Roman" pitchFamily="18" charset="0"/>
                <a:cs typeface="Times New Roman" pitchFamily="18" charset="0"/>
              </a:rPr>
              <a:t>četras </a:t>
            </a:r>
            <a:r>
              <a:rPr lang="lv-LV" sz="2200" dirty="0">
                <a:latin typeface="Times New Roman" pitchFamily="18" charset="0"/>
                <a:cs typeface="Times New Roman" pitchFamily="18" charset="0"/>
              </a:rPr>
              <a:t>universitātes; tās mācītie tur priekšlasījumus zviedru valodā, bet raksta pa lielum lielai daļai vācu, angļu vai franču valodās. Līdzīgi tas ir ar dāņu, holandiešu, maģāru</a:t>
            </a:r>
            <a:r>
              <a:rPr lang="lv-LV" sz="2200" i="1" dirty="0">
                <a:latin typeface="Times New Roman" pitchFamily="18" charset="0"/>
                <a:cs typeface="Times New Roman" pitchFamily="18" charset="0"/>
              </a:rPr>
              <a:t>,</a:t>
            </a:r>
            <a:r>
              <a:rPr lang="lv-LV" sz="2200" dirty="0">
                <a:latin typeface="Times New Roman" pitchFamily="18" charset="0"/>
                <a:cs typeface="Times New Roman" pitchFamily="18" charset="0"/>
              </a:rPr>
              <a:t> čehu, poļu, serbu, bulgāru mācītiem, arī tiem zinātniskās grāmatas par speciāljautājumiem, ja tie grib atrast plašāku publiku, jāraksta lielajās kultūras valodās. Tāpēc ne tikai priekšlasījumi, bet arī populāri zinātniski raksti un populāri zinātniskas grāmatas plašā mērā tiek drukātas mazāko tautu valodās</a:t>
            </a:r>
            <a:r>
              <a:rPr lang="lv-LV" sz="2200" dirty="0" smtClean="0">
                <a:latin typeface="Times New Roman" pitchFamily="18" charset="0"/>
                <a:cs typeface="Times New Roman" pitchFamily="18" charset="0"/>
              </a:rPr>
              <a:t>.</a:t>
            </a:r>
          </a:p>
          <a:p>
            <a:pPr>
              <a:buFont typeface="Wingdings" pitchFamily="2" charset="2"/>
              <a:buNone/>
            </a:pPr>
            <a:endParaRPr lang="lv-LV" sz="2200" i="1" dirty="0" smtClean="0">
              <a:latin typeface="Times New Roman" pitchFamily="18" charset="0"/>
              <a:cs typeface="Times New Roman" pitchFamily="18" charset="0"/>
            </a:endParaRPr>
          </a:p>
          <a:p>
            <a:pPr>
              <a:buFont typeface="Wingdings" pitchFamily="2" charset="2"/>
              <a:buNone/>
            </a:pPr>
            <a:r>
              <a:rPr lang="lv-LV" sz="2200" i="1" dirty="0" smtClean="0">
                <a:latin typeface="Times New Roman" pitchFamily="18" charset="0"/>
                <a:cs typeface="Times New Roman" pitchFamily="18" charset="0"/>
              </a:rPr>
              <a:t>Pašlaik Latvijā ir parādījusies tendence izspiest latviešu valodu no augstskolām. Šīs tendences piekritējiem ir adresēts Baloža teiktais.</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74638"/>
            <a:ext cx="8435975" cy="633412"/>
          </a:xfrm>
        </p:spPr>
        <p:txBody>
          <a:bodyPr/>
          <a:lstStyle/>
          <a:p>
            <a:r>
              <a:rPr lang="lv-LV" sz="3200" b="1" dirty="0">
                <a:latin typeface="Times New Roman" pitchFamily="18" charset="0"/>
                <a:cs typeface="Times New Roman" pitchFamily="18" charset="0"/>
              </a:rPr>
              <a:t>Balodis par darbaspēka trūkumu Latvijā</a:t>
            </a:r>
            <a:endParaRPr lang="en-US" sz="3200" b="1" dirty="0">
              <a:latin typeface="Times New Roman" pitchFamily="18" charset="0"/>
              <a:cs typeface="Times New Roman" pitchFamily="18" charset="0"/>
            </a:endParaRPr>
          </a:p>
        </p:txBody>
      </p:sp>
      <p:sp>
        <p:nvSpPr>
          <p:cNvPr id="83971" name="Rectangle 3"/>
          <p:cNvSpPr>
            <a:spLocks noGrp="1" noChangeArrowheads="1"/>
          </p:cNvSpPr>
          <p:nvPr>
            <p:ph type="body" idx="1"/>
          </p:nvPr>
        </p:nvSpPr>
        <p:spPr>
          <a:xfrm>
            <a:off x="228600" y="981075"/>
            <a:ext cx="8664575" cy="5543550"/>
          </a:xfrm>
        </p:spPr>
        <p:txBody>
          <a:bodyPr>
            <a:normAutofit fontScale="92500"/>
          </a:bodyPr>
          <a:lstStyle/>
          <a:p>
            <a:pPr>
              <a:buFont typeface="Wingdings" pitchFamily="2" charset="2"/>
              <a:buNone/>
            </a:pPr>
            <a:r>
              <a:rPr lang="lv-LV" sz="2400" dirty="0">
                <a:latin typeface="Times New Roman" pitchFamily="18" charset="0"/>
                <a:cs typeface="Times New Roman" pitchFamily="18" charset="0"/>
              </a:rPr>
              <a:t>Vāji apdzīvotā Latvija raidījusi svešatnē gan ne mazāk kā 300000 savu dēlu un meitu. Tādējādi tad varēja it viegli pierādīt, ka Baltijas zeme, aiz ļaužu trūkuma, brēcot pēc ieceļotājiem... Kamēr latviešu zemniekiem vajadzēja liekas zemes, tās neatradās, bet kad pēc 1905. gada revolūcijas Kurzemes muižniecība nolēma stiprināt vācu elementu, tad uz reizi atradās lielum lielie, liekie pēc ļaudīm, t. i. vācu kolonistiem brēcošie apgabali ... Latvju kalpa vīrs, kas uz laukiem bija palicis lieks, varēja darbu un maizi meklēt pilsētās vai svešumā – bet pašā latvju zemē apmetināja svešiniekus!</a:t>
            </a:r>
            <a:r>
              <a:rPr lang="en-US" sz="2400" dirty="0">
                <a:latin typeface="Times New Roman" pitchFamily="18" charset="0"/>
                <a:cs typeface="Times New Roman" pitchFamily="18" charset="0"/>
              </a:rPr>
              <a:t> </a:t>
            </a:r>
            <a:endParaRPr lang="lv-LV" sz="2400" dirty="0">
              <a:latin typeface="Times New Roman" pitchFamily="18" charset="0"/>
              <a:cs typeface="Times New Roman" pitchFamily="18" charset="0"/>
            </a:endParaRPr>
          </a:p>
          <a:p>
            <a:pPr>
              <a:buFont typeface="Wingdings" pitchFamily="2" charset="2"/>
              <a:buNone/>
            </a:pPr>
            <a:r>
              <a:rPr lang="lv-LV" sz="2400" dirty="0">
                <a:latin typeface="Times New Roman" pitchFamily="18" charset="0"/>
                <a:cs typeface="Times New Roman" pitchFamily="18" charset="0"/>
              </a:rPr>
              <a:t>Latviešu izglītotākiem spēkiem nebija jādodas uz Krieviju tāpēc, ka dzimtenē pavisam nebūtu bijis to spēkiem piemērotas vietas, bet tāpēc, ka tiem tās nedeva. Ierēdņu, virsskolotāju u.c. vietas ieņēma cittautieši.</a:t>
            </a:r>
            <a:r>
              <a:rPr lang="en-US" sz="2400" dirty="0">
                <a:latin typeface="Times New Roman" pitchFamily="18" charset="0"/>
                <a:cs typeface="Times New Roman" pitchFamily="18" charset="0"/>
              </a:rPr>
              <a:t> </a:t>
            </a:r>
            <a:endParaRPr lang="lv-LV" sz="2400" dirty="0" smtClean="0">
              <a:latin typeface="Times New Roman" pitchFamily="18" charset="0"/>
              <a:cs typeface="Times New Roman" pitchFamily="18" charset="0"/>
            </a:endParaRPr>
          </a:p>
          <a:p>
            <a:pPr>
              <a:buFont typeface="Wingdings" pitchFamily="2" charset="2"/>
              <a:buNone/>
            </a:pPr>
            <a:endParaRPr lang="lv-LV" sz="900" i="1" dirty="0" smtClean="0">
              <a:latin typeface="Times New Roman" pitchFamily="18" charset="0"/>
              <a:cs typeface="Times New Roman" pitchFamily="18" charset="0"/>
            </a:endParaRPr>
          </a:p>
          <a:p>
            <a:pPr>
              <a:buFont typeface="Wingdings" pitchFamily="2" charset="2"/>
              <a:buNone/>
            </a:pPr>
            <a:r>
              <a:rPr lang="lv-LV" sz="2400" i="1" dirty="0" smtClean="0">
                <a:latin typeface="Times New Roman" pitchFamily="18" charset="0"/>
                <a:cs typeface="Times New Roman" pitchFamily="18" charset="0"/>
              </a:rPr>
              <a:t>Arī tagad latvietis, kas savā zemē ir palicis lieks, meklē darbu un maizi svešumā. Tai pašā laikā tiek pierādīts, ka Latvijas zeme aiz ļaužu trūkuma brēc pēc ieceļotājiem.</a:t>
            </a:r>
            <a:endParaRPr lang="en-US" sz="24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122</TotalTime>
  <Words>2029</Words>
  <Application>Microsoft Office PowerPoint</Application>
  <PresentationFormat>On-screen Show (4:3)</PresentationFormat>
  <Paragraphs>97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Slide 1</vt:lpstr>
      <vt:lpstr>Kārļa Baloža Latvijas attīstības vīzija pirms simts gadiem</vt:lpstr>
      <vt:lpstr>Slide 3</vt:lpstr>
      <vt:lpstr>Slide 4</vt:lpstr>
      <vt:lpstr>Slide 5</vt:lpstr>
      <vt:lpstr>Vai Latvija var būt neatkarīga?</vt:lpstr>
      <vt:lpstr>Balodis par Latvijas neatkarību 1928. gadā</vt:lpstr>
      <vt:lpstr>Balodis par augstāko izglītību</vt:lpstr>
      <vt:lpstr>Balodis par darbaspēka trūkumu Latvijā</vt:lpstr>
      <vt:lpstr>Balodis un reliģija</vt:lpstr>
      <vt:lpstr>Slide 11</vt:lpstr>
      <vt:lpstr>Slide 12</vt:lpstr>
      <vt:lpstr>Izaugsmes paradigma – mamonisma ekonomiskais pamats</vt:lpstr>
      <vt:lpstr>No 73. ASV Kongresa 2. sesijas materiāliem. Senāta dokuments Nr. 124, 6.-7. lpp. Vašingtona: ASV Valdības birojs, 1934.</vt:lpstr>
      <vt:lpstr>No Andreja Pumpura eposa “Lāčplēsis”</vt:lpstr>
      <vt:lpstr>Uz to lai beidzot novēlu „saules mūžu Latvijai!”</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Ivars</dc:creator>
  <cp:lastModifiedBy>Ivars</cp:lastModifiedBy>
  <cp:revision>24</cp:revision>
  <dcterms:created xsi:type="dcterms:W3CDTF">2018-12-01T12:36:35Z</dcterms:created>
  <dcterms:modified xsi:type="dcterms:W3CDTF">2018-12-13T13:08:30Z</dcterms:modified>
</cp:coreProperties>
</file>