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64" r:id="rId5"/>
    <p:sldId id="265" r:id="rId6"/>
    <p:sldId id="260" r:id="rId7"/>
    <p:sldId id="261" r:id="rId8"/>
    <p:sldId id="263" r:id="rId9"/>
    <p:sldId id="258" r:id="rId10"/>
    <p:sldId id="266" r:id="rId11"/>
    <p:sldId id="267" r:id="rId12"/>
  </p:sldIdLst>
  <p:sldSz cx="9144000" cy="6858000" type="screen4x3"/>
  <p:notesSz cx="6858000" cy="9144000"/>
  <p:custDataLst>
    <p:tags r:id="rId13"/>
  </p:custDataLst>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99BFBFE5-0B9A-4896-9725-439537FF2778}" type="datetimeFigureOut">
              <a:rPr lang="lv-LV" smtClean="0"/>
              <a:t>2018.12.13.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2911798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99BFBFE5-0B9A-4896-9725-439537FF2778}" type="datetimeFigureOut">
              <a:rPr lang="lv-LV" smtClean="0"/>
              <a:t>2018.12.13.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2363741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99BFBFE5-0B9A-4896-9725-439537FF2778}" type="datetimeFigureOut">
              <a:rPr lang="lv-LV" smtClean="0"/>
              <a:t>2018.12.13.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1580022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99BFBFE5-0B9A-4896-9725-439537FF2778}" type="datetimeFigureOut">
              <a:rPr lang="lv-LV" smtClean="0"/>
              <a:t>2018.12.13.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929429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BFBFE5-0B9A-4896-9725-439537FF2778}" type="datetimeFigureOut">
              <a:rPr lang="lv-LV" smtClean="0"/>
              <a:t>2018.12.13.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3365950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99BFBFE5-0B9A-4896-9725-439537FF2778}" type="datetimeFigureOut">
              <a:rPr lang="lv-LV" smtClean="0"/>
              <a:t>2018.12.13.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235981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99BFBFE5-0B9A-4896-9725-439537FF2778}" type="datetimeFigureOut">
              <a:rPr lang="lv-LV" smtClean="0"/>
              <a:t>2018.12.13.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1394063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99BFBFE5-0B9A-4896-9725-439537FF2778}" type="datetimeFigureOut">
              <a:rPr lang="lv-LV" smtClean="0"/>
              <a:t>2018.12.13.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81170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BFBFE5-0B9A-4896-9725-439537FF2778}" type="datetimeFigureOut">
              <a:rPr lang="lv-LV" smtClean="0"/>
              <a:t>2018.12.13.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2297782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BFBFE5-0B9A-4896-9725-439537FF2778}" type="datetimeFigureOut">
              <a:rPr lang="lv-LV" smtClean="0"/>
              <a:t>2018.12.13.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56129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BFBFE5-0B9A-4896-9725-439537FF2778}" type="datetimeFigureOut">
              <a:rPr lang="lv-LV" smtClean="0"/>
              <a:t>2018.12.13.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C505B04-DB0B-48A9-9371-FFBFFA29EB93}" type="slidenum">
              <a:rPr lang="lv-LV" smtClean="0"/>
              <a:t>‹#›</a:t>
            </a:fld>
            <a:endParaRPr lang="lv-LV"/>
          </a:p>
        </p:txBody>
      </p:sp>
    </p:spTree>
    <p:extLst>
      <p:ext uri="{BB962C8B-B14F-4D97-AF65-F5344CB8AC3E}">
        <p14:creationId xmlns:p14="http://schemas.microsoft.com/office/powerpoint/2010/main" val="3604650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FBFE5-0B9A-4896-9725-439537FF2778}" type="datetimeFigureOut">
              <a:rPr lang="lv-LV" smtClean="0"/>
              <a:t>2018.12.13.</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05B04-DB0B-48A9-9371-FFBFFA29EB93}" type="slidenum">
              <a:rPr lang="lv-LV" smtClean="0"/>
              <a:t>‹#›</a:t>
            </a:fld>
            <a:endParaRPr lang="lv-LV"/>
          </a:p>
        </p:txBody>
      </p:sp>
    </p:spTree>
    <p:extLst>
      <p:ext uri="{BB962C8B-B14F-4D97-AF65-F5344CB8AC3E}">
        <p14:creationId xmlns:p14="http://schemas.microsoft.com/office/powerpoint/2010/main" val="20837492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www.worldcat.org/search?q=su%3a%22Communism--Social+aspects%22" TargetMode="External"/><Relationship Id="rId13" Type="http://schemas.openxmlformats.org/officeDocument/2006/relationships/hyperlink" Target="http://www.worldcat.org/search?q=su%3a%22Finance%22" TargetMode="External"/><Relationship Id="rId18" Type="http://schemas.openxmlformats.org/officeDocument/2006/relationships/hyperlink" Target="http://www.worldcat.org/search?q=su%3a%22Industries%22" TargetMode="External"/><Relationship Id="rId26" Type="http://schemas.openxmlformats.org/officeDocument/2006/relationships/hyperlink" Target="http://www.worldcat.org/search?q=su%3a%22Mortality%22" TargetMode="External"/><Relationship Id="rId39" Type="http://schemas.openxmlformats.org/officeDocument/2006/relationships/hyperlink" Target="http://www.worldcat.org/search?q=su%3a%22War+reparations%22" TargetMode="External"/><Relationship Id="rId3" Type="http://schemas.openxmlformats.org/officeDocument/2006/relationships/hyperlink" Target="http://www.worldcat.org/search?q=su%3a%22Agriculture+and+state%22" TargetMode="External"/><Relationship Id="rId21" Type="http://schemas.openxmlformats.org/officeDocument/2006/relationships/hyperlink" Target="http://www.worldcat.org/search?q=su%3a%22Jews--Restoration%22" TargetMode="External"/><Relationship Id="rId34" Type="http://schemas.openxmlformats.org/officeDocument/2006/relationships/hyperlink" Target="http://www.worldcat.org/search?q=su%3a%22Soviet+Union%22" TargetMode="External"/><Relationship Id="rId7" Type="http://schemas.openxmlformats.org/officeDocument/2006/relationships/hyperlink" Target="http://www.worldcat.org/search?q=su%3a%22Communism--Economic+aspects%22" TargetMode="External"/><Relationship Id="rId12" Type="http://schemas.openxmlformats.org/officeDocument/2006/relationships/hyperlink" Target="http://www.worldcat.org/search?q=su%3a%22Economics%22" TargetMode="External"/><Relationship Id="rId17" Type="http://schemas.openxmlformats.org/officeDocument/2006/relationships/hyperlink" Target="http://www.worldcat.org/search?q=su%3a%22Industrial+policy%22" TargetMode="External"/><Relationship Id="rId25" Type="http://schemas.openxmlformats.org/officeDocument/2006/relationships/hyperlink" Target="http://www.worldcat.org/search?q=su%3a%22Middle+East--Palestine%22" TargetMode="External"/><Relationship Id="rId33" Type="http://schemas.openxmlformats.org/officeDocument/2006/relationships/hyperlink" Target="http://www.worldcat.org/search?q=su%3a%22Socialism--Economic+aspects%22" TargetMode="External"/><Relationship Id="rId38" Type="http://schemas.openxmlformats.org/officeDocument/2006/relationships/hyperlink" Target="http://www.worldcat.org/search?q=su%3a%22Utopian+socialism%22" TargetMode="External"/><Relationship Id="rId2" Type="http://schemas.openxmlformats.org/officeDocument/2006/relationships/hyperlink" Target="http://www.worldcat.org/identities/lccn-n98-092743/" TargetMode="External"/><Relationship Id="rId16" Type="http://schemas.openxmlformats.org/officeDocument/2006/relationships/hyperlink" Target="http://www.worldcat.org/search?q=su%3a%22Germany%22" TargetMode="External"/><Relationship Id="rId20" Type="http://schemas.openxmlformats.org/officeDocument/2006/relationships/hyperlink" Target="http://www.worldcat.org/search?q=su%3a%22International+relations%22" TargetMode="External"/><Relationship Id="rId29" Type="http://schemas.openxmlformats.org/officeDocument/2006/relationships/hyperlink" Target="http://www.worldcat.org/search?q=su%3a%22Population%22" TargetMode="External"/><Relationship Id="rId41" Type="http://schemas.openxmlformats.org/officeDocument/2006/relationships/hyperlink" Target="http://www.worldcat.org/search?q=su%3a%22Zionism%22" TargetMode="External"/><Relationship Id="rId1" Type="http://schemas.openxmlformats.org/officeDocument/2006/relationships/slideLayout" Target="../slideLayouts/slideLayout7.xml"/><Relationship Id="rId6" Type="http://schemas.openxmlformats.org/officeDocument/2006/relationships/hyperlink" Target="http://www.worldcat.org/search?q=su%3a%22Brazil--Santa+Catarina+%28State%29%22" TargetMode="External"/><Relationship Id="rId11" Type="http://schemas.openxmlformats.org/officeDocument/2006/relationships/hyperlink" Target="http://www.worldcat.org/search?q=su%3a%22Economic+policy%22" TargetMode="External"/><Relationship Id="rId24" Type="http://schemas.openxmlformats.org/officeDocument/2006/relationships/hyperlink" Target="http://www.worldcat.org/search?q=su%3a%22Marxian+economics%22" TargetMode="External"/><Relationship Id="rId32" Type="http://schemas.openxmlformats.org/officeDocument/2006/relationships/hyperlink" Target="http://www.worldcat.org/search?q=su%3a%22Socialism%22" TargetMode="External"/><Relationship Id="rId37" Type="http://schemas.openxmlformats.org/officeDocument/2006/relationships/hyperlink" Target="http://www.worldcat.org/search?q=su%3a%22Travel%22" TargetMode="External"/><Relationship Id="rId40" Type="http://schemas.openxmlformats.org/officeDocument/2006/relationships/hyperlink" Target="http://www.worldcat.org/search?q=su%3a%22World+War+%281914-1918%29%22" TargetMode="External"/><Relationship Id="rId5" Type="http://schemas.openxmlformats.org/officeDocument/2006/relationships/hyperlink" Target="http://www.worldcat.org/search?q=su%3a%22Balodis+family%22" TargetMode="External"/><Relationship Id="rId15" Type="http://schemas.openxmlformats.org/officeDocument/2006/relationships/hyperlink" Target="http://www.worldcat.org/search?q=su%3a%22Germans%22" TargetMode="External"/><Relationship Id="rId23" Type="http://schemas.openxmlformats.org/officeDocument/2006/relationships/hyperlink" Target="http://www.worldcat.org/search?q=su%3a%22Latvians%22" TargetMode="External"/><Relationship Id="rId28" Type="http://schemas.openxmlformats.org/officeDocument/2006/relationships/hyperlink" Target="http://www.worldcat.org/search?q=su%3a%22Politics+and+government%22" TargetMode="External"/><Relationship Id="rId36" Type="http://schemas.openxmlformats.org/officeDocument/2006/relationships/hyperlink" Target="http://www.worldcat.org/search?q=su%3a%22Taxation%22" TargetMode="External"/><Relationship Id="rId10" Type="http://schemas.openxmlformats.org/officeDocument/2006/relationships/hyperlink" Target="http://www.worldcat.org/search?q=su%3a%22Economic+history%22" TargetMode="External"/><Relationship Id="rId19" Type="http://schemas.openxmlformats.org/officeDocument/2006/relationships/hyperlink" Target="http://www.worldcat.org/search?q=su%3a%22Influence+%28Literary%2C+artistic%2C+etc.%29%22" TargetMode="External"/><Relationship Id="rId31" Type="http://schemas.openxmlformats.org/officeDocument/2006/relationships/hyperlink" Target="http://www.worldcat.org/search?q=su%3a%22Russia%22" TargetMode="External"/><Relationship Id="rId4" Type="http://schemas.openxmlformats.org/officeDocument/2006/relationships/hyperlink" Target="http://www.worldcat.org/search?q=su%3a%22Balodis%2C+Ka%CC%84rlis%2C%22" TargetMode="External"/><Relationship Id="rId9" Type="http://schemas.openxmlformats.org/officeDocument/2006/relationships/hyperlink" Target="http://www.worldcat.org/search?q=su%3a%22Demography%22" TargetMode="External"/><Relationship Id="rId14" Type="http://schemas.openxmlformats.org/officeDocument/2006/relationships/hyperlink" Target="http://www.worldcat.org/search?q=su%3a%22Food+supply%22" TargetMode="External"/><Relationship Id="rId22" Type="http://schemas.openxmlformats.org/officeDocument/2006/relationships/hyperlink" Target="http://www.worldcat.org/search?q=su%3a%22Latvia%22" TargetMode="External"/><Relationship Id="rId27" Type="http://schemas.openxmlformats.org/officeDocument/2006/relationships/hyperlink" Target="http://www.worldcat.org/search?q=su%3a%22Philosophy%22" TargetMode="External"/><Relationship Id="rId30" Type="http://schemas.openxmlformats.org/officeDocument/2006/relationships/hyperlink" Target="http://www.worldcat.org/search?q=su%3a%22Reconstruction+%281914-1939%29%22" TargetMode="External"/><Relationship Id="rId35" Type="http://schemas.openxmlformats.org/officeDocument/2006/relationships/hyperlink" Target="http://www.worldcat.org/search?q=su%3a%22Statistics%22"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worldcat.org/oclc/538201" TargetMode="External"/><Relationship Id="rId2" Type="http://schemas.openxmlformats.org/officeDocument/2006/relationships/hyperlink" Target="http://www.worldcat.org/oclc/1857555" TargetMode="External"/><Relationship Id="rId1" Type="http://schemas.openxmlformats.org/officeDocument/2006/relationships/slideLayout" Target="../slideLayouts/slideLayout7.xml"/><Relationship Id="rId6" Type="http://schemas.openxmlformats.org/officeDocument/2006/relationships/hyperlink" Target="http://www.worldcat.org/oclc/16014709" TargetMode="External"/><Relationship Id="rId5" Type="http://schemas.openxmlformats.org/officeDocument/2006/relationships/hyperlink" Target="http://www.worldcat.org/oclc/163446029" TargetMode="External"/><Relationship Id="rId4" Type="http://schemas.openxmlformats.org/officeDocument/2006/relationships/hyperlink" Target="http://www.worldcat.org/oclc/20876209"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worldcat.org/oclc/252273615" TargetMode="External"/><Relationship Id="rId2" Type="http://schemas.openxmlformats.org/officeDocument/2006/relationships/hyperlink" Target="http://www.worldcat.org/oclc/27297407" TargetMode="External"/><Relationship Id="rId1" Type="http://schemas.openxmlformats.org/officeDocument/2006/relationships/slideLayout" Target="../slideLayouts/slideLayout7.xml"/><Relationship Id="rId6" Type="http://schemas.openxmlformats.org/officeDocument/2006/relationships/hyperlink" Target="http://www.worldcat.org/oclc/252273614" TargetMode="External"/><Relationship Id="rId5" Type="http://schemas.openxmlformats.org/officeDocument/2006/relationships/hyperlink" Target="http://www.worldcat.org/oclc/21717928" TargetMode="External"/><Relationship Id="rId4" Type="http://schemas.openxmlformats.org/officeDocument/2006/relationships/hyperlink" Target="http://www.worldcat.org/oclc/793915252"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2130425"/>
            <a:ext cx="8928992" cy="1470025"/>
          </a:xfrm>
        </p:spPr>
        <p:txBody>
          <a:bodyPr>
            <a:normAutofit fontScale="90000"/>
          </a:bodyPr>
          <a:lstStyle/>
          <a:p>
            <a:r>
              <a:rPr lang="lv-LV" sz="2000" dirty="0" smtClean="0"/>
              <a:t/>
            </a:r>
            <a:br>
              <a:rPr lang="lv-LV" sz="2000" dirty="0" smtClean="0"/>
            </a:br>
            <a:r>
              <a:rPr lang="lv-LV" sz="2000" dirty="0"/>
              <a:t/>
            </a:r>
            <a:br>
              <a:rPr lang="lv-LV" sz="2000" dirty="0"/>
            </a:br>
            <a:r>
              <a:rPr lang="lv-LV" sz="2000" dirty="0" smtClean="0"/>
              <a:t/>
            </a:r>
            <a:br>
              <a:rPr lang="lv-LV" sz="2000" dirty="0" smtClean="0"/>
            </a:br>
            <a:r>
              <a:rPr lang="lv-LV" sz="2000" dirty="0"/>
              <a:t/>
            </a:r>
            <a:br>
              <a:rPr lang="lv-LV" sz="2000" dirty="0"/>
            </a:br>
            <a:r>
              <a:rPr lang="lv-LV" sz="2000" dirty="0" smtClean="0"/>
              <a:t/>
            </a:r>
            <a:br>
              <a:rPr lang="lv-LV" sz="2000" dirty="0" smtClean="0"/>
            </a:br>
            <a:r>
              <a:rPr lang="lv-LV" sz="2000" dirty="0"/>
              <a:t/>
            </a:r>
            <a:br>
              <a:rPr lang="lv-LV" sz="2000" dirty="0"/>
            </a:br>
            <a:r>
              <a:rPr lang="lv-LV" sz="2000" dirty="0" smtClean="0"/>
              <a:t/>
            </a:r>
            <a:br>
              <a:rPr lang="lv-LV" sz="2000" dirty="0" smtClean="0"/>
            </a:br>
            <a:r>
              <a:rPr lang="lv-LV" sz="2000" dirty="0" smtClean="0"/>
              <a:t/>
            </a:r>
            <a:br>
              <a:rPr lang="lv-LV" sz="2000" dirty="0" smtClean="0"/>
            </a:br>
            <a:r>
              <a:rPr lang="lv-LV" sz="2000" dirty="0"/>
              <a:t/>
            </a:r>
            <a:br>
              <a:rPr lang="lv-LV" sz="2000" dirty="0"/>
            </a:br>
            <a:r>
              <a:rPr lang="lv-LV" sz="2000" dirty="0" smtClean="0"/>
              <a:t/>
            </a:r>
            <a:br>
              <a:rPr lang="lv-LV" sz="2000" dirty="0" smtClean="0"/>
            </a:br>
            <a:r>
              <a:rPr lang="lv-LV" sz="2000" dirty="0"/>
              <a:t/>
            </a:r>
            <a:br>
              <a:rPr lang="lv-LV" sz="2000" dirty="0"/>
            </a:br>
            <a:r>
              <a:rPr lang="lv-LV" sz="2000" dirty="0" smtClean="0"/>
              <a:t/>
            </a:r>
            <a:br>
              <a:rPr lang="lv-LV" sz="2000" dirty="0" smtClean="0"/>
            </a:br>
            <a:r>
              <a:rPr lang="lv-LV" sz="2000" dirty="0"/>
              <a:t/>
            </a:r>
            <a:br>
              <a:rPr lang="lv-LV" sz="2000" dirty="0"/>
            </a:br>
            <a:r>
              <a:rPr lang="lv-LV" sz="2700" dirty="0" smtClean="0">
                <a:solidFill>
                  <a:prstClr val="black"/>
                </a:solidFill>
              </a:rPr>
              <a:t>LZA</a:t>
            </a:r>
            <a:r>
              <a:rPr lang="lv-LV" sz="2700" dirty="0">
                <a:solidFill>
                  <a:prstClr val="black"/>
                </a:solidFill>
              </a:rPr>
              <a:t>, Latvijas Ekonomistu asociācija , Lutera </a:t>
            </a:r>
            <a:r>
              <a:rPr lang="lv-LV" sz="2700" dirty="0" smtClean="0">
                <a:solidFill>
                  <a:prstClr val="black"/>
                </a:solidFill>
              </a:rPr>
              <a:t>Akadēmija</a:t>
            </a:r>
            <a:br>
              <a:rPr lang="lv-LV" sz="2700" dirty="0" smtClean="0">
                <a:solidFill>
                  <a:prstClr val="black"/>
                </a:solidFill>
              </a:rPr>
            </a:br>
            <a:r>
              <a:rPr lang="lv-LV" sz="2700" dirty="0">
                <a:solidFill>
                  <a:prstClr val="black"/>
                </a:solidFill>
              </a:rPr>
              <a:t/>
            </a:r>
            <a:br>
              <a:rPr lang="lv-LV" sz="2700" dirty="0">
                <a:solidFill>
                  <a:prstClr val="black"/>
                </a:solidFill>
              </a:rPr>
            </a:br>
            <a:r>
              <a:rPr lang="lv-LV" sz="2700" dirty="0">
                <a:solidFill>
                  <a:prstClr val="black"/>
                </a:solidFill>
              </a:rPr>
              <a:t>Forums</a:t>
            </a:r>
            <a:br>
              <a:rPr lang="lv-LV" sz="2700" dirty="0">
                <a:solidFill>
                  <a:prstClr val="black"/>
                </a:solidFill>
              </a:rPr>
            </a:br>
            <a:r>
              <a:rPr lang="lv-LV" sz="4000" b="1" dirty="0">
                <a:solidFill>
                  <a:prstClr val="black"/>
                </a:solidFill>
              </a:rPr>
              <a:t>„Latvijas valsts, zeme un tauta </a:t>
            </a:r>
            <a:r>
              <a:rPr lang="lv-LV" sz="4000" b="1" dirty="0" smtClean="0">
                <a:solidFill>
                  <a:prstClr val="black"/>
                </a:solidFill>
              </a:rPr>
              <a:t>– </a:t>
            </a:r>
            <a:br>
              <a:rPr lang="lv-LV" sz="4000" b="1" dirty="0" smtClean="0">
                <a:solidFill>
                  <a:prstClr val="black"/>
                </a:solidFill>
              </a:rPr>
            </a:br>
            <a:r>
              <a:rPr lang="lv-LV" sz="4000" b="1" dirty="0" smtClean="0">
                <a:solidFill>
                  <a:prstClr val="black"/>
                </a:solidFill>
              </a:rPr>
              <a:t>atskats </a:t>
            </a:r>
            <a:r>
              <a:rPr lang="lv-LV" sz="4000" b="1" dirty="0">
                <a:solidFill>
                  <a:prstClr val="black"/>
                </a:solidFill>
              </a:rPr>
              <a:t>pagātnē ar skatu uz </a:t>
            </a:r>
            <a:r>
              <a:rPr lang="lv-LV" sz="4000" b="1" dirty="0" smtClean="0">
                <a:solidFill>
                  <a:prstClr val="black"/>
                </a:solidFill>
              </a:rPr>
              <a:t>nākot”</a:t>
            </a:r>
            <a:r>
              <a:rPr lang="lv-LV" sz="4000" dirty="0">
                <a:solidFill>
                  <a:prstClr val="black"/>
                </a:solidFill>
              </a:rPr>
              <a:t/>
            </a:r>
            <a:br>
              <a:rPr lang="lv-LV" sz="4000" dirty="0">
                <a:solidFill>
                  <a:prstClr val="black"/>
                </a:solidFill>
              </a:rPr>
            </a:br>
            <a:r>
              <a:rPr lang="lv-LV" sz="2700" dirty="0">
                <a:solidFill>
                  <a:prstClr val="black"/>
                </a:solidFill>
              </a:rPr>
              <a:t/>
            </a:r>
            <a:br>
              <a:rPr lang="lv-LV" sz="2700" dirty="0">
                <a:solidFill>
                  <a:prstClr val="black"/>
                </a:solidFill>
              </a:rPr>
            </a:br>
            <a:r>
              <a:rPr lang="lv-LV" sz="2700" dirty="0">
                <a:solidFill>
                  <a:prstClr val="black"/>
                </a:solidFill>
              </a:rPr>
              <a:t>(Forums veltīts latviešu teologa, ekonomista un demogrāfa Kārļa Baloža priekšlasījumam Nacionālajā teātrī 1918. gada 22. </a:t>
            </a:r>
            <a:r>
              <a:rPr lang="lv-LV" sz="2700" dirty="0" smtClean="0">
                <a:solidFill>
                  <a:prstClr val="black"/>
                </a:solidFill>
              </a:rPr>
              <a:t>decembrī)</a:t>
            </a:r>
            <a:r>
              <a:rPr lang="lv-LV" sz="2700" dirty="0">
                <a:solidFill>
                  <a:prstClr val="black"/>
                </a:solidFill>
              </a:rPr>
              <a:t/>
            </a:r>
            <a:br>
              <a:rPr lang="lv-LV" sz="2700" dirty="0">
                <a:solidFill>
                  <a:prstClr val="black"/>
                </a:solidFill>
              </a:rPr>
            </a:br>
            <a:r>
              <a:rPr lang="lv-LV" sz="2700" dirty="0">
                <a:solidFill>
                  <a:prstClr val="black"/>
                </a:solidFill>
              </a:rPr>
              <a:t>	</a:t>
            </a:r>
            <a:br>
              <a:rPr lang="lv-LV" sz="2700" dirty="0">
                <a:solidFill>
                  <a:prstClr val="black"/>
                </a:solidFill>
              </a:rPr>
            </a:br>
            <a:r>
              <a:rPr lang="lv-LV" sz="2700" dirty="0" smtClean="0">
                <a:solidFill>
                  <a:prstClr val="black"/>
                </a:solidFill>
              </a:rPr>
              <a:t>Rīga, 2018.g.  14.dec.</a:t>
            </a:r>
            <a:br>
              <a:rPr lang="lv-LV" sz="2700" dirty="0" smtClean="0">
                <a:solidFill>
                  <a:prstClr val="black"/>
                </a:solidFill>
              </a:rPr>
            </a:br>
            <a:r>
              <a:rPr lang="lv-LV" sz="2700" dirty="0" smtClean="0">
                <a:solidFill>
                  <a:prstClr val="black"/>
                </a:solidFill>
              </a:rPr>
              <a:t>Lutera Akadēmija, </a:t>
            </a:r>
            <a:r>
              <a:rPr lang="lv-LV" sz="2700" dirty="0">
                <a:solidFill>
                  <a:prstClr val="black"/>
                </a:solidFill>
              </a:rPr>
              <a:t>Alksnāja ielā 3.</a:t>
            </a:r>
            <a:r>
              <a:rPr lang="lv-LV" sz="2000" dirty="0">
                <a:solidFill>
                  <a:prstClr val="black"/>
                </a:solidFill>
              </a:rPr>
              <a:t/>
            </a:r>
            <a:br>
              <a:rPr lang="lv-LV" sz="2000" dirty="0">
                <a:solidFill>
                  <a:prstClr val="black"/>
                </a:solidFill>
              </a:rPr>
            </a:br>
            <a:r>
              <a:rPr lang="lv-LV" sz="2000" dirty="0" smtClean="0"/>
              <a:t/>
            </a:r>
            <a:br>
              <a:rPr lang="lv-LV" sz="2000" dirty="0" smtClean="0"/>
            </a:br>
            <a:r>
              <a:rPr lang="lv-LV" sz="2000" dirty="0"/>
              <a:t/>
            </a:r>
            <a:br>
              <a:rPr lang="lv-LV" sz="2000" dirty="0"/>
            </a:br>
            <a:r>
              <a:rPr lang="lv-LV" sz="2000" dirty="0" smtClean="0"/>
              <a:t/>
            </a:r>
            <a:br>
              <a:rPr lang="lv-LV" sz="2000" dirty="0" smtClean="0"/>
            </a:br>
            <a:r>
              <a:rPr lang="lv-LV" sz="2000" dirty="0"/>
              <a:t/>
            </a:r>
            <a:br>
              <a:rPr lang="lv-LV" sz="2000" dirty="0"/>
            </a:br>
            <a:endParaRPr lang="lv-LV" sz="2000" dirty="0"/>
          </a:p>
        </p:txBody>
      </p:sp>
      <p:pic>
        <p:nvPicPr>
          <p:cNvPr id="1027" name="Picture 3" descr="LZA_BIG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109537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logo"/>
          <p:cNvPicPr>
            <a:picLocks noChangeAspect="1" noChangeArrowheads="1"/>
          </p:cNvPicPr>
          <p:nvPr/>
        </p:nvPicPr>
        <p:blipFill>
          <a:blip r:embed="rId3">
            <a:extLst>
              <a:ext uri="{28A0092B-C50C-407E-A947-70E740481C1C}">
                <a14:useLocalDpi xmlns:a14="http://schemas.microsoft.com/office/drawing/2010/main" val="0"/>
              </a:ext>
            </a:extLst>
          </a:blip>
          <a:srcRect t="16089" r="-3659" b="3261"/>
          <a:stretch>
            <a:fillRect/>
          </a:stretch>
        </p:blipFill>
        <p:spPr bwMode="auto">
          <a:xfrm>
            <a:off x="1483936" y="27663"/>
            <a:ext cx="1609725"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descr="Lutera Akademij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4568" y="170714"/>
            <a:ext cx="101917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9047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620688"/>
            <a:ext cx="8712968" cy="5472607"/>
          </a:xfrm>
        </p:spPr>
        <p:txBody>
          <a:bodyPr>
            <a:normAutofit fontScale="90000"/>
          </a:bodyPr>
          <a:lstStyle/>
          <a:p>
            <a:pPr algn="l"/>
            <a:r>
              <a:rPr lang="lv-LV" sz="2800" b="1" dirty="0" err="1" smtClean="0"/>
              <a:t>Balabkins</a:t>
            </a:r>
            <a:r>
              <a:rPr lang="lv-LV" sz="2800" b="1" dirty="0" smtClean="0"/>
              <a:t> Nikolajs, </a:t>
            </a:r>
            <a:r>
              <a:rPr lang="lv-LV" sz="2800" b="1" dirty="0" err="1" smtClean="0"/>
              <a:t>Šneps</a:t>
            </a:r>
            <a:r>
              <a:rPr lang="lv-LV" sz="2800" b="1" dirty="0" smtClean="0"/>
              <a:t> Manfrēds. Kad Latvijā būs labklājības valsts. Tautsaimnieks Kārlis Balodis. - Rīga: Zinātne, 1993. 166 lpp.:</a:t>
            </a:r>
            <a:r>
              <a:rPr lang="lv-LV" sz="2800" dirty="0" smtClean="0"/>
              <a:t/>
            </a:r>
            <a:br>
              <a:rPr lang="lv-LV" sz="2800" dirty="0" smtClean="0"/>
            </a:br>
            <a:r>
              <a:rPr lang="lv-LV" sz="2800" dirty="0" smtClean="0"/>
              <a:t/>
            </a:r>
            <a:br>
              <a:rPr lang="lv-LV" sz="2800" dirty="0" smtClean="0"/>
            </a:br>
            <a:r>
              <a:rPr lang="lv-LV" sz="2800" dirty="0" smtClean="0"/>
              <a:t>«Tas ir gudrākais un taisnīgākais latviešu vidū» tā savulaik par Kārli balodi teicis Rainis. … Pirmās Latvijas Republikas laikā no viņa – LU profesora – vairījās, lai neizraisītu Kārļa Ulmaņa dusmas. … Pirms tam apturēja viņa plānus par latviešu kolonijām Brazīlijā …</a:t>
            </a:r>
            <a:br>
              <a:rPr lang="lv-LV" sz="2800" dirty="0" smtClean="0"/>
            </a:br>
            <a:r>
              <a:rPr lang="lv-LV" sz="2800" dirty="0" smtClean="0"/>
              <a:t/>
            </a:r>
            <a:br>
              <a:rPr lang="lv-LV" sz="2800" dirty="0" smtClean="0"/>
            </a:br>
            <a:r>
              <a:rPr lang="lv-LV" sz="2800" dirty="0" smtClean="0"/>
              <a:t>Grāmatā autori stāsta par Kārli Balodi – pasaules klases demogrāfu, ekonomistu </a:t>
            </a:r>
            <a:r>
              <a:rPr lang="lv-LV" sz="2800" dirty="0" err="1" smtClean="0"/>
              <a:t>futurologu</a:t>
            </a:r>
            <a:r>
              <a:rPr lang="lv-LV" sz="2800" dirty="0" smtClean="0"/>
              <a:t> un izcilu finansu speciālistu. Pakāpjoties uz Kārļa Baloža «pleciem», latviešu ekonomisti kļūs redzami tālu pasaulē. Ja tikai spēs . . .</a:t>
            </a:r>
            <a:br>
              <a:rPr lang="lv-LV" sz="2800" dirty="0" smtClean="0"/>
            </a:br>
            <a:endParaRPr lang="lv-LV" sz="2800" dirty="0"/>
          </a:p>
        </p:txBody>
      </p:sp>
    </p:spTree>
    <p:extLst>
      <p:ext uri="{BB962C8B-B14F-4D97-AF65-F5344CB8AC3E}">
        <p14:creationId xmlns:p14="http://schemas.microsoft.com/office/powerpoint/2010/main" val="1598682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116633"/>
            <a:ext cx="8568952" cy="1152128"/>
          </a:xfrm>
        </p:spPr>
        <p:txBody>
          <a:bodyPr>
            <a:normAutofit fontScale="90000"/>
          </a:bodyPr>
          <a:lstStyle/>
          <a:p>
            <a:r>
              <a:rPr lang="lv-LV" sz="3600" b="1" i="1" dirty="0" smtClean="0"/>
              <a:t>Ko varam mācīties un aizgūt no Kārļa Baloža mantojuma?</a:t>
            </a:r>
            <a:endParaRPr lang="lv-LV" sz="3600" b="1" i="1" dirty="0"/>
          </a:p>
        </p:txBody>
      </p:sp>
      <p:sp>
        <p:nvSpPr>
          <p:cNvPr id="3" name="Subtitle 2"/>
          <p:cNvSpPr>
            <a:spLocks noGrp="1"/>
          </p:cNvSpPr>
          <p:nvPr>
            <p:ph type="subTitle" idx="1"/>
          </p:nvPr>
        </p:nvSpPr>
        <p:spPr>
          <a:xfrm>
            <a:off x="467544" y="1916832"/>
            <a:ext cx="8136904" cy="4536504"/>
          </a:xfrm>
        </p:spPr>
        <p:txBody>
          <a:bodyPr>
            <a:normAutofit/>
          </a:bodyPr>
          <a:lstStyle/>
          <a:p>
            <a:pPr>
              <a:lnSpc>
                <a:spcPct val="150000"/>
              </a:lnSpc>
            </a:pPr>
            <a:r>
              <a:rPr lang="lv-LV" sz="2800" dirty="0" smtClean="0">
                <a:solidFill>
                  <a:schemeClr val="tx1"/>
                </a:solidFill>
              </a:rPr>
              <a:t>Mērķtiecība, patstāvība, uzņēmība.</a:t>
            </a:r>
          </a:p>
          <a:p>
            <a:pPr>
              <a:lnSpc>
                <a:spcPct val="150000"/>
              </a:lnSpc>
            </a:pPr>
            <a:r>
              <a:rPr lang="lv-LV" sz="2800" dirty="0" err="1" smtClean="0">
                <a:solidFill>
                  <a:schemeClr val="tx1"/>
                </a:solidFill>
              </a:rPr>
              <a:t>Starpdisciplinaritāte</a:t>
            </a:r>
            <a:r>
              <a:rPr lang="lv-LV" sz="2800" dirty="0">
                <a:solidFill>
                  <a:schemeClr val="tx1"/>
                </a:solidFill>
              </a:rPr>
              <a:t> </a:t>
            </a:r>
            <a:r>
              <a:rPr lang="lv-LV" sz="2800" dirty="0" smtClean="0">
                <a:solidFill>
                  <a:schemeClr val="tx1"/>
                </a:solidFill>
              </a:rPr>
              <a:t>darbībā un pētījumos.</a:t>
            </a:r>
          </a:p>
          <a:p>
            <a:pPr>
              <a:lnSpc>
                <a:spcPct val="150000"/>
              </a:lnSpc>
            </a:pPr>
            <a:r>
              <a:rPr lang="lv-LV" sz="2800" dirty="0" smtClean="0">
                <a:solidFill>
                  <a:schemeClr val="tx1"/>
                </a:solidFill>
              </a:rPr>
              <a:t>Starptautiska sadarbība un darbība.</a:t>
            </a:r>
          </a:p>
          <a:p>
            <a:pPr>
              <a:lnSpc>
                <a:spcPct val="150000"/>
              </a:lnSpc>
            </a:pPr>
            <a:r>
              <a:rPr lang="lv-LV" sz="2800" dirty="0" smtClean="0">
                <a:solidFill>
                  <a:schemeClr val="tx1"/>
                </a:solidFill>
              </a:rPr>
              <a:t>Dzimtenes mīlestība.</a:t>
            </a:r>
          </a:p>
          <a:p>
            <a:pPr>
              <a:lnSpc>
                <a:spcPct val="150000"/>
              </a:lnSpc>
            </a:pPr>
            <a:r>
              <a:rPr lang="lv-LV" sz="2800" dirty="0" smtClean="0">
                <a:solidFill>
                  <a:schemeClr val="tx1"/>
                </a:solidFill>
              </a:rPr>
              <a:t>Iestāšanās par savām idejām, to popularizēšana.</a:t>
            </a:r>
          </a:p>
          <a:p>
            <a:pPr>
              <a:lnSpc>
                <a:spcPct val="150000"/>
              </a:lnSpc>
            </a:pPr>
            <a:r>
              <a:rPr lang="lv-LV" sz="2800" dirty="0" err="1" smtClean="0">
                <a:solidFill>
                  <a:schemeClr val="tx1"/>
                </a:solidFill>
              </a:rPr>
              <a:t>Rīcībpolitika</a:t>
            </a:r>
            <a:endParaRPr lang="lv-LV" sz="2800" dirty="0" smtClean="0">
              <a:solidFill>
                <a:schemeClr val="tx1"/>
              </a:solidFill>
            </a:endParaRPr>
          </a:p>
          <a:p>
            <a:pPr algn="l"/>
            <a:endParaRPr lang="lv-LV" sz="2800" dirty="0"/>
          </a:p>
        </p:txBody>
      </p:sp>
    </p:spTree>
    <p:extLst>
      <p:ext uri="{BB962C8B-B14F-4D97-AF65-F5344CB8AC3E}">
        <p14:creationId xmlns:p14="http://schemas.microsoft.com/office/powerpoint/2010/main" val="3658969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20688"/>
            <a:ext cx="7772400" cy="1080120"/>
          </a:xfrm>
        </p:spPr>
        <p:txBody>
          <a:bodyPr>
            <a:normAutofit/>
          </a:bodyPr>
          <a:lstStyle/>
          <a:p>
            <a:pPr algn="l"/>
            <a:r>
              <a:rPr lang="lv-LV" dirty="0" smtClean="0">
                <a:cs typeface="Times New Roman" panose="02020603050405020304" pitchFamily="18" charset="0"/>
              </a:rPr>
              <a:t>       </a:t>
            </a:r>
            <a:r>
              <a:rPr lang="lv-LV" sz="4800" dirty="0" smtClean="0">
                <a:cs typeface="Times New Roman" panose="02020603050405020304" pitchFamily="18" charset="0"/>
              </a:rPr>
              <a:t>Ievadvārdi</a:t>
            </a:r>
            <a:endParaRPr lang="lv-LV" sz="4800" dirty="0">
              <a:cs typeface="Times New Roman" panose="02020603050405020304" pitchFamily="18" charset="0"/>
            </a:endParaRPr>
          </a:p>
        </p:txBody>
      </p:sp>
      <p:sp>
        <p:nvSpPr>
          <p:cNvPr id="3" name="Subtitle 2"/>
          <p:cNvSpPr>
            <a:spLocks noGrp="1"/>
          </p:cNvSpPr>
          <p:nvPr>
            <p:ph type="subTitle" idx="1"/>
          </p:nvPr>
        </p:nvSpPr>
        <p:spPr>
          <a:xfrm>
            <a:off x="539552" y="3140968"/>
            <a:ext cx="8280920" cy="3096344"/>
          </a:xfrm>
        </p:spPr>
        <p:txBody>
          <a:bodyPr>
            <a:normAutofit/>
          </a:bodyPr>
          <a:lstStyle/>
          <a:p>
            <a:r>
              <a:rPr lang="lv-LV" sz="3600" dirty="0" smtClean="0">
                <a:solidFill>
                  <a:schemeClr val="tx1"/>
                </a:solidFill>
              </a:rPr>
              <a:t>Juris Krūmiņš</a:t>
            </a:r>
          </a:p>
          <a:p>
            <a:r>
              <a:rPr lang="lv-LV" sz="2400" dirty="0" smtClean="0">
                <a:solidFill>
                  <a:schemeClr val="tx1"/>
                </a:solidFill>
              </a:rPr>
              <a:t>Dr.habil.oec., LU profesors (demogrāfija), </a:t>
            </a:r>
          </a:p>
          <a:p>
            <a:r>
              <a:rPr lang="lv-LV" sz="2400" dirty="0" smtClean="0">
                <a:solidFill>
                  <a:schemeClr val="tx1"/>
                </a:solidFill>
              </a:rPr>
              <a:t>LZA īstenais loceklis</a:t>
            </a:r>
          </a:p>
          <a:p>
            <a:r>
              <a:rPr lang="lv-LV" sz="2400" dirty="0" smtClean="0">
                <a:solidFill>
                  <a:schemeClr val="tx1"/>
                </a:solidFill>
              </a:rPr>
              <a:t>LZA Kārļa Baloža balvas laureāts (2004.g.) –</a:t>
            </a:r>
          </a:p>
          <a:p>
            <a:r>
              <a:rPr lang="lv-LV" sz="2400" dirty="0" smtClean="0">
                <a:solidFill>
                  <a:schemeClr val="tx1"/>
                </a:solidFill>
              </a:rPr>
              <a:t>«par darbu kopumu Latvijas iedzīvotāju dzīvotspējas un mirstības jautājumos» </a:t>
            </a:r>
          </a:p>
          <a:p>
            <a:endParaRPr lang="lv-LV" dirty="0"/>
          </a:p>
        </p:txBody>
      </p:sp>
      <p:pic>
        <p:nvPicPr>
          <p:cNvPr id="2050" name="Picture 2" descr="D:\Dropbox\2016_Copy_Jan 02\My Pictures\JK_LU\2016 Juris Krūmiņš_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8104" y="307975"/>
            <a:ext cx="3312368" cy="2184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8706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501008"/>
          </a:xfrm>
        </p:spPr>
        <p:txBody>
          <a:bodyPr>
            <a:normAutofit/>
          </a:bodyPr>
          <a:lstStyle/>
          <a:p>
            <a:pPr>
              <a:lnSpc>
                <a:spcPct val="90000"/>
              </a:lnSpc>
            </a:pPr>
            <a:r>
              <a:rPr lang="lv-LV" sz="2400" b="1" dirty="0" smtClean="0"/>
              <a:t>Kārlis Balodis / </a:t>
            </a:r>
            <a:r>
              <a:rPr lang="lv-LV" sz="2400" b="1" dirty="0" err="1" smtClean="0"/>
              <a:t>Carl</a:t>
            </a:r>
            <a:r>
              <a:rPr lang="lv-LV" sz="2400" b="1" dirty="0" smtClean="0"/>
              <a:t> </a:t>
            </a:r>
            <a:r>
              <a:rPr lang="lv-LV" sz="2400" b="1" dirty="0" err="1" smtClean="0"/>
              <a:t>Ballod</a:t>
            </a:r>
            <a:r>
              <a:rPr lang="lv-LV" sz="2400" b="1" dirty="0" smtClean="0"/>
              <a:t> </a:t>
            </a:r>
            <a:r>
              <a:rPr lang="lv-LV" sz="2400" dirty="0" smtClean="0"/>
              <a:t>(1864-1931) </a:t>
            </a:r>
            <a:r>
              <a:rPr lang="lv-LV" sz="1800" dirty="0" smtClean="0"/>
              <a:t/>
            </a:r>
            <a:br>
              <a:rPr lang="lv-LV" sz="1800" dirty="0" smtClean="0"/>
            </a:br>
            <a:r>
              <a:rPr lang="lv-LV" sz="2400" b="1" dirty="0" smtClean="0"/>
              <a:t>Demogrāfs, teologs, ekonomists, statistiķis </a:t>
            </a:r>
            <a:r>
              <a:rPr lang="lv-LV" sz="2400" b="1" dirty="0" smtClean="0"/>
              <a:t>– </a:t>
            </a:r>
            <a:r>
              <a:rPr lang="lv-LV" sz="2400" b="1" dirty="0" smtClean="0"/>
              <a:t>LU profesors </a:t>
            </a:r>
            <a:r>
              <a:rPr lang="lv-LV" sz="1800" dirty="0" smtClean="0"/>
              <a:t/>
            </a:r>
            <a:br>
              <a:rPr lang="lv-LV" sz="1800" dirty="0" smtClean="0"/>
            </a:br>
            <a:r>
              <a:rPr lang="lv-LV" sz="1800" b="1" u="sng" dirty="0" smtClean="0"/>
              <a:t/>
            </a:r>
            <a:br>
              <a:rPr lang="lv-LV" sz="1800" b="1" u="sng" dirty="0" smtClean="0"/>
            </a:br>
            <a:r>
              <a:rPr lang="lv-LV" sz="1800" dirty="0" err="1" smtClean="0"/>
              <a:t>Besser</a:t>
            </a:r>
            <a:r>
              <a:rPr lang="lv-LV" sz="1800" dirty="0" smtClean="0"/>
              <a:t> L., </a:t>
            </a:r>
            <a:r>
              <a:rPr lang="lv-LV" sz="1800" dirty="0" err="1" smtClean="0"/>
              <a:t>Ballod</a:t>
            </a:r>
            <a:r>
              <a:rPr lang="lv-LV" sz="1800" dirty="0" smtClean="0"/>
              <a:t> K. </a:t>
            </a:r>
            <a:r>
              <a:rPr lang="lv-LV" sz="1800" dirty="0" err="1" smtClean="0"/>
              <a:t>Smertnost</a:t>
            </a:r>
            <a:r>
              <a:rPr lang="lv-LV" sz="1800" dirty="0" smtClean="0"/>
              <a:t>, </a:t>
            </a:r>
            <a:r>
              <a:rPr lang="lv-LV" sz="1800" dirty="0" err="1" smtClean="0"/>
              <a:t>vozrastnoi</a:t>
            </a:r>
            <a:r>
              <a:rPr lang="lv-LV" sz="1800" dirty="0" smtClean="0"/>
              <a:t> </a:t>
            </a:r>
            <a:r>
              <a:rPr lang="lv-LV" sz="1800" dirty="0" err="1" smtClean="0"/>
              <a:t>sostav</a:t>
            </a:r>
            <a:r>
              <a:rPr lang="lv-LV" sz="1800" dirty="0" smtClean="0"/>
              <a:t> i </a:t>
            </a:r>
            <a:r>
              <a:rPr lang="lv-LV" sz="1800" dirty="0" err="1" smtClean="0"/>
              <a:t>dolgovecnost</a:t>
            </a:r>
            <a:r>
              <a:rPr lang="lv-LV" sz="1800" dirty="0" smtClean="0"/>
              <a:t> </a:t>
            </a:r>
            <a:r>
              <a:rPr lang="lv-LV" sz="1800" dirty="0" err="1" smtClean="0"/>
              <a:t>pravoslavnogo</a:t>
            </a:r>
            <a:r>
              <a:rPr lang="lv-LV" sz="1800" dirty="0" smtClean="0"/>
              <a:t> </a:t>
            </a:r>
            <a:r>
              <a:rPr lang="lv-LV" sz="1800" dirty="0" err="1" smtClean="0"/>
              <a:t>narodonaselenija</a:t>
            </a:r>
            <a:r>
              <a:rPr lang="lv-LV" sz="1800" dirty="0" smtClean="0"/>
              <a:t> </a:t>
            </a:r>
            <a:r>
              <a:rPr lang="lv-LV" sz="1800" dirty="0" err="1" smtClean="0"/>
              <a:t>oboego</a:t>
            </a:r>
            <a:r>
              <a:rPr lang="lv-LV" sz="1800" dirty="0" smtClean="0"/>
              <a:t> pola v </a:t>
            </a:r>
            <a:r>
              <a:rPr lang="lv-LV" sz="1800" dirty="0" err="1" smtClean="0"/>
              <a:t>Rossii</a:t>
            </a:r>
            <a:r>
              <a:rPr lang="lv-LV" sz="1800" dirty="0" smtClean="0"/>
              <a:t> </a:t>
            </a:r>
            <a:r>
              <a:rPr lang="lv-LV" sz="1800" dirty="0" err="1" smtClean="0"/>
              <a:t>za</a:t>
            </a:r>
            <a:r>
              <a:rPr lang="lv-LV" sz="1800" dirty="0" smtClean="0"/>
              <a:t> 1851-1890 </a:t>
            </a:r>
            <a:r>
              <a:rPr lang="lv-LV" sz="1800" dirty="0" err="1" smtClean="0"/>
              <a:t>gg</a:t>
            </a:r>
            <a:r>
              <a:rPr lang="lv-LV" sz="1800" dirty="0" smtClean="0"/>
              <a:t>. </a:t>
            </a:r>
            <a:r>
              <a:rPr lang="lv-LV" sz="1800" dirty="0" err="1" smtClean="0"/>
              <a:t>SPb</a:t>
            </a:r>
            <a:r>
              <a:rPr lang="lv-LV" sz="1800" dirty="0" smtClean="0"/>
              <a:t>, 1897.</a:t>
            </a:r>
            <a:br>
              <a:rPr lang="lv-LV" sz="1800" dirty="0" smtClean="0"/>
            </a:br>
            <a:r>
              <a:rPr lang="lv-LV" sz="1800" dirty="0" err="1" smtClean="0"/>
              <a:t>Ballod</a:t>
            </a:r>
            <a:r>
              <a:rPr lang="lv-LV" sz="1800" dirty="0" smtClean="0"/>
              <a:t> C. </a:t>
            </a:r>
            <a:r>
              <a:rPr lang="lv-LV" sz="1800" dirty="0" err="1" smtClean="0"/>
              <a:t>Die</a:t>
            </a:r>
            <a:r>
              <a:rPr lang="lv-LV" sz="1800" dirty="0" smtClean="0"/>
              <a:t> </a:t>
            </a:r>
            <a:r>
              <a:rPr lang="lv-LV" sz="1800" dirty="0" err="1" smtClean="0"/>
              <a:t>mittlere</a:t>
            </a:r>
            <a:r>
              <a:rPr lang="lv-LV" sz="1800" dirty="0" smtClean="0"/>
              <a:t> </a:t>
            </a:r>
            <a:r>
              <a:rPr lang="lv-LV" sz="1800" dirty="0" err="1" smtClean="0"/>
              <a:t>Lebensdauer</a:t>
            </a:r>
            <a:r>
              <a:rPr lang="lv-LV" sz="1800" dirty="0" smtClean="0"/>
              <a:t> </a:t>
            </a:r>
            <a:r>
              <a:rPr lang="lv-LV" sz="1800" dirty="0" err="1" smtClean="0"/>
              <a:t>in</a:t>
            </a:r>
            <a:r>
              <a:rPr lang="lv-LV" sz="1800" dirty="0" smtClean="0"/>
              <a:t> </a:t>
            </a:r>
            <a:r>
              <a:rPr lang="lv-LV" sz="1800" dirty="0" err="1" smtClean="0"/>
              <a:t>Stadt</a:t>
            </a:r>
            <a:r>
              <a:rPr lang="lv-LV" sz="1800" dirty="0" smtClean="0"/>
              <a:t> </a:t>
            </a:r>
            <a:r>
              <a:rPr lang="lv-LV" sz="1800" dirty="0" err="1" smtClean="0"/>
              <a:t>and</a:t>
            </a:r>
            <a:r>
              <a:rPr lang="lv-LV" sz="1800" dirty="0" smtClean="0"/>
              <a:t> </a:t>
            </a:r>
            <a:r>
              <a:rPr lang="lv-LV" sz="1800" dirty="0" err="1" smtClean="0"/>
              <a:t>Land</a:t>
            </a:r>
            <a:r>
              <a:rPr lang="lv-LV" sz="1800" dirty="0" smtClean="0"/>
              <a:t>. </a:t>
            </a:r>
            <a:r>
              <a:rPr lang="lv-LV" sz="1800" dirty="0" err="1" smtClean="0"/>
              <a:t>Leipzig</a:t>
            </a:r>
            <a:r>
              <a:rPr lang="lv-LV" sz="1800" dirty="0" smtClean="0"/>
              <a:t>, 1899.</a:t>
            </a:r>
            <a:br>
              <a:rPr lang="lv-LV" sz="1800" dirty="0" smtClean="0"/>
            </a:br>
            <a:r>
              <a:rPr lang="lv-LV" sz="1800" dirty="0" err="1" smtClean="0"/>
              <a:t>Ballod</a:t>
            </a:r>
            <a:r>
              <a:rPr lang="lv-LV" sz="1800" dirty="0" smtClean="0"/>
              <a:t> C. </a:t>
            </a:r>
            <a:r>
              <a:rPr lang="lv-LV" sz="1800" dirty="0" err="1" smtClean="0"/>
              <a:t>Die</a:t>
            </a:r>
            <a:r>
              <a:rPr lang="lv-LV" sz="1800" dirty="0" smtClean="0"/>
              <a:t> </a:t>
            </a:r>
            <a:r>
              <a:rPr lang="lv-LV" sz="1800" dirty="0" err="1" smtClean="0"/>
              <a:t>Sterblichkeit</a:t>
            </a:r>
            <a:r>
              <a:rPr lang="lv-LV" sz="1800" dirty="0" smtClean="0"/>
              <a:t> der Gr</a:t>
            </a:r>
            <a:r>
              <a:rPr lang="en-US" sz="1800" dirty="0" err="1" smtClean="0">
                <a:cs typeface="Times New Roman" pitchFamily="18" charset="0"/>
              </a:rPr>
              <a:t>öß</a:t>
            </a:r>
            <a:r>
              <a:rPr lang="lv-LV" sz="1800" dirty="0" err="1" smtClean="0">
                <a:cs typeface="Times New Roman" pitchFamily="18" charset="0"/>
              </a:rPr>
              <a:t>staedte</a:t>
            </a:r>
            <a:r>
              <a:rPr lang="lv-LV" sz="1800" dirty="0" smtClean="0">
                <a:cs typeface="Times New Roman" pitchFamily="18" charset="0"/>
              </a:rPr>
              <a:t>. </a:t>
            </a:r>
            <a:r>
              <a:rPr lang="lv-LV" sz="1800" dirty="0" err="1" smtClean="0">
                <a:cs typeface="Times New Roman" pitchFamily="18" charset="0"/>
              </a:rPr>
              <a:t>Internationales</a:t>
            </a:r>
            <a:r>
              <a:rPr lang="lv-LV" sz="1800" dirty="0" smtClean="0">
                <a:cs typeface="Times New Roman" pitchFamily="18" charset="0"/>
              </a:rPr>
              <a:t> </a:t>
            </a:r>
            <a:r>
              <a:rPr lang="lv-LV" sz="1800" dirty="0" err="1" smtClean="0">
                <a:cs typeface="Times New Roman" pitchFamily="18" charset="0"/>
              </a:rPr>
              <a:t>statistisches</a:t>
            </a:r>
            <a:r>
              <a:rPr lang="lv-LV" sz="1800" dirty="0" smtClean="0">
                <a:cs typeface="Times New Roman" pitchFamily="18" charset="0"/>
              </a:rPr>
              <a:t> </a:t>
            </a:r>
            <a:r>
              <a:rPr lang="lv-LV" sz="1800" dirty="0" err="1" smtClean="0">
                <a:cs typeface="Times New Roman" pitchFamily="18" charset="0"/>
              </a:rPr>
              <a:t>institut</a:t>
            </a:r>
            <a:r>
              <a:rPr lang="lv-LV" sz="1800" dirty="0" smtClean="0">
                <a:cs typeface="Times New Roman" pitchFamily="18" charset="0"/>
              </a:rPr>
              <a:t>. IX </a:t>
            </a:r>
            <a:r>
              <a:rPr lang="lv-LV" sz="1800" dirty="0" err="1" smtClean="0">
                <a:cs typeface="Times New Roman" pitchFamily="18" charset="0"/>
              </a:rPr>
              <a:t>Tagung</a:t>
            </a:r>
            <a:r>
              <a:rPr lang="lv-LV" sz="1800" dirty="0" smtClean="0">
                <a:cs typeface="Times New Roman" pitchFamily="18" charset="0"/>
              </a:rPr>
              <a:t>. </a:t>
            </a:r>
            <a:r>
              <a:rPr lang="lv-LV" sz="1800" dirty="0" err="1" smtClean="0">
                <a:cs typeface="Times New Roman" pitchFamily="18" charset="0"/>
              </a:rPr>
              <a:t>Berlin</a:t>
            </a:r>
            <a:r>
              <a:rPr lang="lv-LV" sz="1800" dirty="0" smtClean="0">
                <a:cs typeface="Times New Roman" pitchFamily="18" charset="0"/>
              </a:rPr>
              <a:t>, 1903.</a:t>
            </a:r>
            <a:br>
              <a:rPr lang="lv-LV" sz="1800" dirty="0" smtClean="0">
                <a:cs typeface="Times New Roman" pitchFamily="18" charset="0"/>
              </a:rPr>
            </a:br>
            <a:r>
              <a:rPr lang="lv-LV" sz="1800" dirty="0" err="1" smtClean="0">
                <a:cs typeface="Times New Roman" pitchFamily="18" charset="0"/>
              </a:rPr>
              <a:t>Ballod</a:t>
            </a:r>
            <a:r>
              <a:rPr lang="lv-LV" sz="1800" dirty="0" smtClean="0">
                <a:cs typeface="Times New Roman" pitchFamily="18" charset="0"/>
              </a:rPr>
              <a:t> C. </a:t>
            </a:r>
            <a:r>
              <a:rPr lang="lv-LV" sz="1800" dirty="0" err="1" smtClean="0">
                <a:cs typeface="Times New Roman" pitchFamily="18" charset="0"/>
              </a:rPr>
              <a:t>Bevoelkerungsbewegung</a:t>
            </a:r>
            <a:r>
              <a:rPr lang="lv-LV" sz="1800" dirty="0" smtClean="0">
                <a:cs typeface="Times New Roman" pitchFamily="18" charset="0"/>
              </a:rPr>
              <a:t> der </a:t>
            </a:r>
            <a:r>
              <a:rPr lang="lv-LV" sz="1800" dirty="0" err="1" smtClean="0">
                <a:cs typeface="Times New Roman" pitchFamily="18" charset="0"/>
              </a:rPr>
              <a:t>letzten</a:t>
            </a:r>
            <a:r>
              <a:rPr lang="lv-LV" sz="1800" dirty="0" smtClean="0">
                <a:cs typeface="Times New Roman" pitchFamily="18" charset="0"/>
              </a:rPr>
              <a:t> </a:t>
            </a:r>
            <a:r>
              <a:rPr lang="lv-LV" sz="1800" dirty="0" err="1" smtClean="0">
                <a:cs typeface="Times New Roman" pitchFamily="18" charset="0"/>
              </a:rPr>
              <a:t>Jahrzehnte</a:t>
            </a:r>
            <a:r>
              <a:rPr lang="lv-LV" sz="1800" dirty="0" smtClean="0">
                <a:cs typeface="Times New Roman" pitchFamily="18" charset="0"/>
              </a:rPr>
              <a:t> </a:t>
            </a:r>
            <a:r>
              <a:rPr lang="lv-LV" sz="1800" dirty="0" err="1" smtClean="0">
                <a:cs typeface="Times New Roman" pitchFamily="18" charset="0"/>
              </a:rPr>
              <a:t>in</a:t>
            </a:r>
            <a:r>
              <a:rPr lang="lv-LV" sz="1800" dirty="0" smtClean="0">
                <a:cs typeface="Times New Roman" pitchFamily="18" charset="0"/>
              </a:rPr>
              <a:t> </a:t>
            </a:r>
            <a:r>
              <a:rPr lang="lv-LV" sz="1800" dirty="0" err="1" smtClean="0">
                <a:cs typeface="Times New Roman" pitchFamily="18" charset="0"/>
              </a:rPr>
              <a:t>Preussen</a:t>
            </a:r>
            <a:r>
              <a:rPr lang="lv-LV" sz="1800" dirty="0" smtClean="0">
                <a:cs typeface="Times New Roman" pitchFamily="18" charset="0"/>
              </a:rPr>
              <a:t> </a:t>
            </a:r>
            <a:r>
              <a:rPr lang="lv-LV" sz="1800" dirty="0" err="1" smtClean="0">
                <a:cs typeface="Times New Roman" pitchFamily="18" charset="0"/>
              </a:rPr>
              <a:t>und</a:t>
            </a:r>
            <a:r>
              <a:rPr lang="lv-LV" sz="1800" dirty="0" smtClean="0">
                <a:cs typeface="Times New Roman" pitchFamily="18" charset="0"/>
              </a:rPr>
              <a:t> </a:t>
            </a:r>
            <a:r>
              <a:rPr lang="lv-LV" sz="1800" dirty="0" err="1" smtClean="0">
                <a:cs typeface="Times New Roman" pitchFamily="18" charset="0"/>
              </a:rPr>
              <a:t>in</a:t>
            </a:r>
            <a:r>
              <a:rPr lang="lv-LV" sz="1800" dirty="0" smtClean="0">
                <a:cs typeface="Times New Roman" pitchFamily="18" charset="0"/>
              </a:rPr>
              <a:t> </a:t>
            </a:r>
            <a:r>
              <a:rPr lang="lv-LV" sz="1800" dirty="0" err="1" smtClean="0">
                <a:cs typeface="Times New Roman" pitchFamily="18" charset="0"/>
              </a:rPr>
              <a:t>einigen</a:t>
            </a:r>
            <a:r>
              <a:rPr lang="lv-LV" sz="1800" dirty="0" smtClean="0">
                <a:cs typeface="Times New Roman" pitchFamily="18" charset="0"/>
              </a:rPr>
              <a:t> </a:t>
            </a:r>
            <a:r>
              <a:rPr lang="lv-LV" sz="1800" dirty="0" err="1" smtClean="0">
                <a:cs typeface="Times New Roman" pitchFamily="18" charset="0"/>
              </a:rPr>
              <a:t>anderen</a:t>
            </a:r>
            <a:r>
              <a:rPr lang="lv-LV" sz="1800" dirty="0" smtClean="0">
                <a:cs typeface="Times New Roman" pitchFamily="18" charset="0"/>
              </a:rPr>
              <a:t> </a:t>
            </a:r>
            <a:r>
              <a:rPr lang="lv-LV" sz="1800" dirty="0" err="1" smtClean="0">
                <a:cs typeface="Times New Roman" pitchFamily="18" charset="0"/>
              </a:rPr>
              <a:t>wichtigen</a:t>
            </a:r>
            <a:r>
              <a:rPr lang="lv-LV" sz="1800" dirty="0" smtClean="0">
                <a:cs typeface="Times New Roman" pitchFamily="18" charset="0"/>
              </a:rPr>
              <a:t> </a:t>
            </a:r>
            <a:r>
              <a:rPr lang="lv-LV" sz="1800" dirty="0" err="1" smtClean="0">
                <a:cs typeface="Times New Roman" pitchFamily="18" charset="0"/>
              </a:rPr>
              <a:t>Staaten</a:t>
            </a:r>
            <a:r>
              <a:rPr lang="lv-LV" sz="1800" dirty="0" smtClean="0">
                <a:cs typeface="Times New Roman" pitchFamily="18" charset="0"/>
              </a:rPr>
              <a:t> </a:t>
            </a:r>
            <a:r>
              <a:rPr lang="lv-LV" sz="1800" dirty="0" err="1" smtClean="0">
                <a:cs typeface="Times New Roman" pitchFamily="18" charset="0"/>
              </a:rPr>
              <a:t>Europas</a:t>
            </a:r>
            <a:r>
              <a:rPr lang="lv-LV" sz="1800" dirty="0" smtClean="0">
                <a:cs typeface="Times New Roman" pitchFamily="18" charset="0"/>
              </a:rPr>
              <a:t>. - </a:t>
            </a:r>
            <a:r>
              <a:rPr lang="lv-LV" sz="1800" dirty="0" err="1" smtClean="0">
                <a:cs typeface="Times New Roman" pitchFamily="18" charset="0"/>
              </a:rPr>
              <a:t>Zeitschrift</a:t>
            </a:r>
            <a:r>
              <a:rPr lang="lv-LV" sz="1800" dirty="0" smtClean="0">
                <a:cs typeface="Times New Roman" pitchFamily="18" charset="0"/>
              </a:rPr>
              <a:t> </a:t>
            </a:r>
            <a:r>
              <a:rPr lang="lv-LV" sz="1800" dirty="0" err="1" smtClean="0">
                <a:cs typeface="Times New Roman" pitchFamily="18" charset="0"/>
              </a:rPr>
              <a:t>des</a:t>
            </a:r>
            <a:r>
              <a:rPr lang="lv-LV" sz="1800" dirty="0" smtClean="0">
                <a:cs typeface="Times New Roman" pitchFamily="18" charset="0"/>
              </a:rPr>
              <a:t> </a:t>
            </a:r>
            <a:r>
              <a:rPr lang="lv-LV" sz="1800" dirty="0" err="1" smtClean="0">
                <a:cs typeface="Times New Roman" pitchFamily="18" charset="0"/>
              </a:rPr>
              <a:t>Koen</a:t>
            </a:r>
            <a:r>
              <a:rPr lang="lv-LV" sz="1800" dirty="0" smtClean="0">
                <a:cs typeface="Times New Roman" pitchFamily="18" charset="0"/>
              </a:rPr>
              <a:t>. </a:t>
            </a:r>
            <a:r>
              <a:rPr lang="lv-LV" sz="1800" dirty="0" err="1" smtClean="0">
                <a:cs typeface="Times New Roman" pitchFamily="18" charset="0"/>
              </a:rPr>
              <a:t>Preussischen</a:t>
            </a:r>
            <a:r>
              <a:rPr lang="lv-LV" sz="1800" dirty="0" smtClean="0">
                <a:cs typeface="Times New Roman" pitchFamily="18" charset="0"/>
              </a:rPr>
              <a:t> </a:t>
            </a:r>
            <a:r>
              <a:rPr lang="lv-LV" sz="1800" dirty="0" err="1" smtClean="0">
                <a:cs typeface="Times New Roman" pitchFamily="18" charset="0"/>
              </a:rPr>
              <a:t>Landesamts</a:t>
            </a:r>
            <a:r>
              <a:rPr lang="lv-LV" sz="1800" dirty="0" smtClean="0">
                <a:cs typeface="Times New Roman" pitchFamily="18" charset="0"/>
              </a:rPr>
              <a:t>, 1914.</a:t>
            </a:r>
            <a:br>
              <a:rPr lang="lv-LV" sz="1800" dirty="0" smtClean="0">
                <a:cs typeface="Times New Roman" pitchFamily="18" charset="0"/>
              </a:rPr>
            </a:br>
            <a:r>
              <a:rPr lang="lv-LV" sz="1800" dirty="0" err="1" smtClean="0">
                <a:cs typeface="Times New Roman" pitchFamily="18" charset="0"/>
              </a:rPr>
              <a:t>Ballod</a:t>
            </a:r>
            <a:r>
              <a:rPr lang="lv-LV" sz="1800" dirty="0" smtClean="0">
                <a:cs typeface="Times New Roman" pitchFamily="18" charset="0"/>
              </a:rPr>
              <a:t> C. </a:t>
            </a:r>
            <a:r>
              <a:rPr lang="lv-LV" sz="1800" dirty="0" err="1" smtClean="0">
                <a:cs typeface="Times New Roman" pitchFamily="18" charset="0"/>
              </a:rPr>
              <a:t>Quel</a:t>
            </a:r>
            <a:r>
              <a:rPr lang="lv-LV" sz="1800" dirty="0" smtClean="0">
                <a:cs typeface="Times New Roman" pitchFamily="18" charset="0"/>
              </a:rPr>
              <a:t> </a:t>
            </a:r>
            <a:r>
              <a:rPr lang="lv-LV" sz="1800" dirty="0" err="1" smtClean="0">
                <a:cs typeface="Times New Roman" pitchFamily="18" charset="0"/>
              </a:rPr>
              <a:t>maximum</a:t>
            </a:r>
            <a:r>
              <a:rPr lang="lv-LV" sz="1800" dirty="0" smtClean="0">
                <a:cs typeface="Times New Roman" pitchFamily="18" charset="0"/>
              </a:rPr>
              <a:t> </a:t>
            </a:r>
            <a:r>
              <a:rPr lang="lv-LV" sz="1800" dirty="0" err="1" smtClean="0">
                <a:cs typeface="Times New Roman" pitchFamily="18" charset="0"/>
              </a:rPr>
              <a:t>de</a:t>
            </a:r>
            <a:r>
              <a:rPr lang="lv-LV" sz="1800" dirty="0" smtClean="0">
                <a:cs typeface="Times New Roman" pitchFamily="18" charset="0"/>
              </a:rPr>
              <a:t> </a:t>
            </a:r>
            <a:r>
              <a:rPr lang="lv-LV" sz="1800" dirty="0" err="1" smtClean="0">
                <a:cs typeface="Times New Roman" pitchFamily="18" charset="0"/>
              </a:rPr>
              <a:t>population</a:t>
            </a:r>
            <a:r>
              <a:rPr lang="lv-LV" sz="1800" dirty="0" smtClean="0">
                <a:cs typeface="Times New Roman" pitchFamily="18" charset="0"/>
              </a:rPr>
              <a:t> </a:t>
            </a:r>
            <a:r>
              <a:rPr lang="lv-LV" sz="1800" dirty="0" err="1" smtClean="0">
                <a:cs typeface="Times New Roman" pitchFamily="18" charset="0"/>
              </a:rPr>
              <a:t>notre</a:t>
            </a:r>
            <a:r>
              <a:rPr lang="lv-LV" sz="1800" dirty="0" smtClean="0">
                <a:cs typeface="Times New Roman" pitchFamily="18" charset="0"/>
              </a:rPr>
              <a:t> </a:t>
            </a:r>
            <a:r>
              <a:rPr lang="lv-LV" sz="1800" dirty="0" err="1" smtClean="0">
                <a:cs typeface="Times New Roman" pitchFamily="18" charset="0"/>
              </a:rPr>
              <a:t>terre</a:t>
            </a:r>
            <a:r>
              <a:rPr lang="lv-LV" sz="1800" dirty="0" smtClean="0">
                <a:cs typeface="Times New Roman" pitchFamily="18" charset="0"/>
              </a:rPr>
              <a:t> </a:t>
            </a:r>
            <a:r>
              <a:rPr lang="lv-LV" sz="1800" dirty="0" err="1" smtClean="0">
                <a:cs typeface="Times New Roman" pitchFamily="18" charset="0"/>
              </a:rPr>
              <a:t>est</a:t>
            </a:r>
            <a:r>
              <a:rPr lang="lv-LV" sz="1800" dirty="0" smtClean="0">
                <a:cs typeface="Times New Roman" pitchFamily="18" charset="0"/>
              </a:rPr>
              <a:t> elle </a:t>
            </a:r>
            <a:r>
              <a:rPr lang="lv-LV" sz="1800" dirty="0" err="1" smtClean="0">
                <a:cs typeface="Times New Roman" pitchFamily="18" charset="0"/>
              </a:rPr>
              <a:t>en</a:t>
            </a:r>
            <a:r>
              <a:rPr lang="lv-LV" sz="1800" dirty="0" smtClean="0">
                <a:cs typeface="Times New Roman" pitchFamily="18" charset="0"/>
              </a:rPr>
              <a:t> </a:t>
            </a:r>
            <a:r>
              <a:rPr lang="lv-LV" sz="1800" dirty="0" err="1" smtClean="0">
                <a:cs typeface="Times New Roman" pitchFamily="18" charset="0"/>
              </a:rPr>
              <a:t>etat</a:t>
            </a:r>
            <a:r>
              <a:rPr lang="lv-LV" sz="1800" dirty="0" smtClean="0">
                <a:cs typeface="Times New Roman" pitchFamily="18" charset="0"/>
              </a:rPr>
              <a:t> </a:t>
            </a:r>
            <a:r>
              <a:rPr lang="lv-LV" sz="1800" dirty="0" err="1" smtClean="0">
                <a:cs typeface="Times New Roman" pitchFamily="18" charset="0"/>
              </a:rPr>
              <a:t>d’alimenter</a:t>
            </a:r>
            <a:r>
              <a:rPr lang="lv-LV" sz="1800" dirty="0" smtClean="0">
                <a:cs typeface="Times New Roman" pitchFamily="18" charset="0"/>
              </a:rPr>
              <a:t>? – Latvijas Universitātes raksti. IV burtnīca. Rīga, 1922. </a:t>
            </a:r>
            <a:endParaRPr lang="lv-LV" sz="1800" dirty="0"/>
          </a:p>
        </p:txBody>
      </p:sp>
      <p:pic>
        <p:nvPicPr>
          <p:cNvPr id="45058" name="Picture 2" descr="C:\Documents and Settings\Juris\My Documents\My Pictures\BalodisKarlis.jpg"/>
          <p:cNvPicPr>
            <a:picLocks noGrp="1" noChangeAspect="1" noChangeArrowheads="1"/>
          </p:cNvPicPr>
          <p:nvPr>
            <p:ph sz="half" idx="1"/>
          </p:nvPr>
        </p:nvPicPr>
        <p:blipFill>
          <a:blip r:embed="rId2" cstate="print"/>
          <a:srcRect/>
          <a:stretch>
            <a:fillRect/>
          </a:stretch>
        </p:blipFill>
        <p:spPr bwMode="auto">
          <a:xfrm>
            <a:off x="3419872" y="3356992"/>
            <a:ext cx="2520280" cy="3312368"/>
          </a:xfrm>
          <a:prstGeom prst="rect">
            <a:avLst/>
          </a:prstGeom>
          <a:noFill/>
        </p:spPr>
      </p:pic>
      <p:sp>
        <p:nvSpPr>
          <p:cNvPr id="5" name="Slide Number Placeholder 4"/>
          <p:cNvSpPr>
            <a:spLocks noGrp="1"/>
          </p:cNvSpPr>
          <p:nvPr>
            <p:ph type="sldNum" sz="quarter" idx="12"/>
          </p:nvPr>
        </p:nvSpPr>
        <p:spPr/>
        <p:txBody>
          <a:bodyPr/>
          <a:lstStyle/>
          <a:p>
            <a:fld id="{4107E7AC-62AF-4336-B95A-C6725C4B25A3}" type="slidenum">
              <a:rPr lang="lv-LV" smtClean="0"/>
              <a:pPr/>
              <a:t>3</a:t>
            </a:fld>
            <a:endParaRPr lang="lv-LV"/>
          </a:p>
        </p:txBody>
      </p:sp>
    </p:spTree>
    <p:extLst>
      <p:ext uri="{BB962C8B-B14F-4D97-AF65-F5344CB8AC3E}">
        <p14:creationId xmlns:p14="http://schemas.microsoft.com/office/powerpoint/2010/main" val="3098891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620688"/>
            <a:ext cx="8712968" cy="5472607"/>
          </a:xfrm>
        </p:spPr>
        <p:txBody>
          <a:bodyPr>
            <a:normAutofit fontScale="90000"/>
          </a:bodyPr>
          <a:lstStyle/>
          <a:p>
            <a:pPr algn="l"/>
            <a:r>
              <a:rPr lang="lv-LV" sz="2800" b="1" u="sng" dirty="0" smtClean="0"/>
              <a:t>Latvju Mazā enciklopēdija</a:t>
            </a:r>
            <a:r>
              <a:rPr lang="lv-LV" sz="2800" b="1" dirty="0" smtClean="0"/>
              <a:t>, Rīga: Grāmatu draugs. 199.lpp.:</a:t>
            </a:r>
            <a:r>
              <a:rPr lang="lv-LV" sz="2800" dirty="0" smtClean="0"/>
              <a:t/>
            </a:r>
            <a:br>
              <a:rPr lang="lv-LV" sz="2800" dirty="0" smtClean="0"/>
            </a:br>
            <a:r>
              <a:rPr lang="lv-LV" sz="2800" dirty="0" smtClean="0"/>
              <a:t/>
            </a:r>
            <a:br>
              <a:rPr lang="lv-LV" sz="2800" dirty="0" smtClean="0"/>
            </a:br>
            <a:r>
              <a:rPr lang="lv-LV" sz="2800" dirty="0" smtClean="0"/>
              <a:t>BALODIS Kārlis - Dr. </a:t>
            </a:r>
            <a:r>
              <a:rPr lang="lv-LV" sz="2800" dirty="0" err="1" smtClean="0"/>
              <a:t>philos</a:t>
            </a:r>
            <a:r>
              <a:rPr lang="lv-LV" sz="2800" dirty="0" smtClean="0"/>
              <a:t>. </a:t>
            </a:r>
            <a:r>
              <a:rPr lang="lv-LV" sz="2800" dirty="0" err="1" smtClean="0"/>
              <a:t>et</a:t>
            </a:r>
            <a:r>
              <a:rPr lang="lv-LV" sz="2800" dirty="0" smtClean="0"/>
              <a:t> </a:t>
            </a:r>
            <a:r>
              <a:rPr lang="lv-LV" sz="2800" dirty="0" err="1" smtClean="0"/>
              <a:t>oec</a:t>
            </a:r>
            <a:r>
              <a:rPr lang="lv-LV" sz="2800" dirty="0" smtClean="0"/>
              <a:t>., ievērojams tautsaimnieks un statistiķis; pašmācības ceļā sagatavojies, nolicis Jelgavā </a:t>
            </a:r>
            <a:r>
              <a:rPr lang="lv-LV" sz="2800" dirty="0" err="1" smtClean="0"/>
              <a:t>abituriju</a:t>
            </a:r>
            <a:r>
              <a:rPr lang="lv-LV" sz="2800" dirty="0" smtClean="0"/>
              <a:t>, studējis teoloģiju Tērbatā, pēc </a:t>
            </a:r>
            <a:r>
              <a:rPr lang="lv-LV" sz="2800" dirty="0" err="1" smtClean="0"/>
              <a:t>kandidata</a:t>
            </a:r>
            <a:r>
              <a:rPr lang="lv-LV" sz="2800" dirty="0" smtClean="0"/>
              <a:t> gada nokalpošanas apceļojis </a:t>
            </a:r>
            <a:r>
              <a:rPr lang="lv-LV" sz="2800" dirty="0" err="1" smtClean="0"/>
              <a:t>Braziliju</a:t>
            </a:r>
            <a:r>
              <a:rPr lang="lv-LV" sz="2800" dirty="0" smtClean="0"/>
              <a:t> u.c. zemes, iegūstot doktora grādu, bijis par mācītāju </a:t>
            </a:r>
            <a:r>
              <a:rPr lang="lv-LV" sz="2800" dirty="0" err="1" smtClean="0"/>
              <a:t>Zlatoustā</a:t>
            </a:r>
            <a:r>
              <a:rPr lang="lv-LV" sz="2800" dirty="0" smtClean="0"/>
              <a:t> (</a:t>
            </a:r>
            <a:r>
              <a:rPr lang="lv-LV" sz="2800" dirty="0" err="1" smtClean="0"/>
              <a:t>Uralos</a:t>
            </a:r>
            <a:r>
              <a:rPr lang="lv-LV" sz="2800" dirty="0" smtClean="0"/>
              <a:t>), kur sācis nodarboties ar statistiku, pēc kam pārcēlies uz Vāciju, kur studējis Minhenē, </a:t>
            </a:r>
            <a:r>
              <a:rPr lang="lv-LV" sz="2800" dirty="0" err="1" smtClean="0"/>
              <a:t>Strasburgā</a:t>
            </a:r>
            <a:r>
              <a:rPr lang="lv-LV" sz="2800" dirty="0" smtClean="0"/>
              <a:t>, Berlīnē tautsaimniecību un statistiku, vēlāk strādājis par mācībspēku Berlīnes Universitātē. No 1919.g. darbojies kā mācībspēks LU, darbojies arī saeimā</a:t>
            </a:r>
            <a:br>
              <a:rPr lang="lv-LV" sz="2800" dirty="0" smtClean="0"/>
            </a:br>
            <a:endParaRPr lang="lv-LV" sz="2800" dirty="0"/>
          </a:p>
        </p:txBody>
      </p:sp>
    </p:spTree>
    <p:extLst>
      <p:ext uri="{BB962C8B-B14F-4D97-AF65-F5344CB8AC3E}">
        <p14:creationId xmlns:p14="http://schemas.microsoft.com/office/powerpoint/2010/main" val="3507472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764704"/>
            <a:ext cx="8856984" cy="5616623"/>
          </a:xfrm>
        </p:spPr>
        <p:txBody>
          <a:bodyPr>
            <a:normAutofit fontScale="90000"/>
          </a:bodyPr>
          <a:lstStyle/>
          <a:p>
            <a:pPr algn="l"/>
            <a:r>
              <a:rPr lang="lv-LV" sz="2800" b="1" u="sng" dirty="0" err="1" smtClean="0">
                <a:solidFill>
                  <a:srgbClr val="C00000"/>
                </a:solidFill>
              </a:rPr>
              <a:t>Sovetskij</a:t>
            </a:r>
            <a:r>
              <a:rPr lang="lv-LV" sz="2800" b="1" u="sng" dirty="0" smtClean="0">
                <a:solidFill>
                  <a:srgbClr val="C00000"/>
                </a:solidFill>
              </a:rPr>
              <a:t> </a:t>
            </a:r>
            <a:r>
              <a:rPr lang="lv-LV" sz="2800" b="1" u="sng" dirty="0" err="1" smtClean="0">
                <a:solidFill>
                  <a:srgbClr val="C00000"/>
                </a:solidFill>
              </a:rPr>
              <a:t>enciklopedičeskij</a:t>
            </a:r>
            <a:r>
              <a:rPr lang="lv-LV" sz="2800" b="1" u="sng" dirty="0" smtClean="0">
                <a:solidFill>
                  <a:srgbClr val="C00000"/>
                </a:solidFill>
              </a:rPr>
              <a:t> </a:t>
            </a:r>
            <a:r>
              <a:rPr lang="lv-LV" sz="2800" b="1" u="sng" dirty="0" err="1" smtClean="0">
                <a:solidFill>
                  <a:srgbClr val="C00000"/>
                </a:solidFill>
              </a:rPr>
              <a:t>slovarj</a:t>
            </a:r>
            <a:r>
              <a:rPr lang="lv-LV" sz="2800" b="1" dirty="0" smtClean="0">
                <a:solidFill>
                  <a:srgbClr val="C00000"/>
                </a:solidFill>
              </a:rPr>
              <a:t>. </a:t>
            </a:r>
            <a:r>
              <a:rPr lang="lv-LV" sz="2800" dirty="0" err="1" smtClean="0">
                <a:solidFill>
                  <a:srgbClr val="C00000"/>
                </a:solidFill>
              </a:rPr>
              <a:t>Moskva</a:t>
            </a:r>
            <a:r>
              <a:rPr lang="lv-LV" sz="2800" dirty="0" smtClean="0">
                <a:solidFill>
                  <a:srgbClr val="C00000"/>
                </a:solidFill>
              </a:rPr>
              <a:t>, 1986. 105.lpp. </a:t>
            </a:r>
            <a:br>
              <a:rPr lang="lv-LV" sz="2800" dirty="0" smtClean="0">
                <a:solidFill>
                  <a:srgbClr val="C00000"/>
                </a:solidFill>
              </a:rPr>
            </a:br>
            <a:r>
              <a:rPr lang="lv-LV" sz="2800" dirty="0" smtClean="0"/>
              <a:t/>
            </a:r>
            <a:br>
              <a:rPr lang="lv-LV" sz="2800" dirty="0" smtClean="0"/>
            </a:br>
            <a:r>
              <a:rPr lang="lv-LV" sz="2800" dirty="0" smtClean="0"/>
              <a:t>BALODIS (</a:t>
            </a:r>
            <a:r>
              <a:rPr lang="lv-LV" sz="2800" dirty="0" err="1" smtClean="0"/>
              <a:t>Ballod</a:t>
            </a:r>
            <a:r>
              <a:rPr lang="lv-LV" sz="2800" dirty="0" smtClean="0"/>
              <a:t>) Kārlis (1864-1931). Latvietis, ekonomists. Darbos par Latvijas ekonomiku kritizējis kapitālismu no sīkburžuāzijas pozīcijām. </a:t>
            </a:r>
            <a:br>
              <a:rPr lang="lv-LV" sz="2800" dirty="0" smtClean="0"/>
            </a:br>
            <a:r>
              <a:rPr lang="lv-LV" sz="2800" dirty="0"/>
              <a:t/>
            </a:r>
            <a:br>
              <a:rPr lang="lv-LV" sz="2800" dirty="0"/>
            </a:br>
            <a:r>
              <a:rPr lang="lv-LV" sz="2800" b="1" u="sng" dirty="0" err="1" smtClean="0">
                <a:solidFill>
                  <a:srgbClr val="C00000"/>
                </a:solidFill>
              </a:rPr>
              <a:t>Demografičeskij</a:t>
            </a:r>
            <a:r>
              <a:rPr lang="lv-LV" sz="2800" b="1" u="sng" dirty="0" smtClean="0">
                <a:solidFill>
                  <a:srgbClr val="C00000"/>
                </a:solidFill>
              </a:rPr>
              <a:t> </a:t>
            </a:r>
            <a:r>
              <a:rPr lang="lv-LV" sz="2800" b="1" u="sng" dirty="0" err="1" smtClean="0">
                <a:solidFill>
                  <a:srgbClr val="C00000"/>
                </a:solidFill>
              </a:rPr>
              <a:t>enciklopedičeskij</a:t>
            </a:r>
            <a:r>
              <a:rPr lang="lv-LV" sz="2800" b="1" u="sng" dirty="0" smtClean="0">
                <a:solidFill>
                  <a:srgbClr val="C00000"/>
                </a:solidFill>
              </a:rPr>
              <a:t> </a:t>
            </a:r>
            <a:r>
              <a:rPr lang="lv-LV" sz="2800" b="1" u="sng" dirty="0" err="1" smtClean="0">
                <a:solidFill>
                  <a:srgbClr val="C00000"/>
                </a:solidFill>
              </a:rPr>
              <a:t>slovarj</a:t>
            </a:r>
            <a:r>
              <a:rPr lang="lv-LV" sz="2800" dirty="0" smtClean="0">
                <a:solidFill>
                  <a:srgbClr val="C00000"/>
                </a:solidFill>
              </a:rPr>
              <a:t>. </a:t>
            </a:r>
            <a:r>
              <a:rPr lang="lv-LV" sz="2800" dirty="0" err="1" smtClean="0">
                <a:solidFill>
                  <a:srgbClr val="C00000"/>
                </a:solidFill>
              </a:rPr>
              <a:t>Moskva</a:t>
            </a:r>
            <a:r>
              <a:rPr lang="lv-LV" sz="2800" dirty="0" smtClean="0">
                <a:solidFill>
                  <a:srgbClr val="C00000"/>
                </a:solidFill>
              </a:rPr>
              <a:t>, 1985. 28.lpp.</a:t>
            </a:r>
            <a:br>
              <a:rPr lang="lv-LV" sz="2800" dirty="0" smtClean="0">
                <a:solidFill>
                  <a:srgbClr val="C00000"/>
                </a:solidFill>
              </a:rPr>
            </a:br>
            <a:r>
              <a:rPr lang="lv-LV" sz="2800" dirty="0" smtClean="0">
                <a:solidFill>
                  <a:srgbClr val="C00000"/>
                </a:solidFill>
              </a:rPr>
              <a:t/>
            </a:r>
            <a:br>
              <a:rPr lang="lv-LV" sz="2800" dirty="0" smtClean="0">
                <a:solidFill>
                  <a:srgbClr val="C00000"/>
                </a:solidFill>
              </a:rPr>
            </a:br>
            <a:r>
              <a:rPr lang="lv-LV" sz="2800" dirty="0" smtClean="0"/>
              <a:t>Latviešu ekonomists, statistiķis un demogrāfs. Mācījies Tērbata un-</a:t>
            </a:r>
            <a:r>
              <a:rPr lang="lv-LV" sz="2800" dirty="0" err="1" smtClean="0"/>
              <a:t>tē</a:t>
            </a:r>
            <a:r>
              <a:rPr lang="lv-LV" sz="2800" dirty="0" smtClean="0"/>
              <a:t> (1884-87). Aizstāvējis doktora </a:t>
            </a:r>
            <a:r>
              <a:rPr lang="lv-LV" sz="2800" dirty="0" err="1" smtClean="0"/>
              <a:t>dis</a:t>
            </a:r>
            <a:r>
              <a:rPr lang="lv-LV" sz="2800" dirty="0" smtClean="0"/>
              <a:t>. par </a:t>
            </a:r>
            <a:r>
              <a:rPr lang="lv-LV" sz="2800" dirty="0" err="1" smtClean="0"/>
              <a:t>pils.un</a:t>
            </a:r>
            <a:r>
              <a:rPr lang="lv-LV" sz="2800" dirty="0" smtClean="0"/>
              <a:t> lauku iedz. mūža ilgumu (1899) Berlīnes un-</a:t>
            </a:r>
            <a:r>
              <a:rPr lang="lv-LV" sz="2800" dirty="0" err="1" smtClean="0"/>
              <a:t>tē</a:t>
            </a:r>
            <a:r>
              <a:rPr lang="lv-LV" sz="2800" dirty="0" smtClean="0"/>
              <a:t>, kur kopš 1905.g. bijis profesors. Kopš 1919.g. Rīgas </a:t>
            </a:r>
            <a:r>
              <a:rPr lang="lv-LV" sz="2800" dirty="0" err="1" smtClean="0"/>
              <a:t>univ-tes</a:t>
            </a:r>
            <a:r>
              <a:rPr lang="lv-LV" sz="2800" dirty="0" smtClean="0"/>
              <a:t> profesors. … Publikācijās par buržuāziskās Latvijas ekonomikas un demogrāfijas problēmām kritizējis kapitālismu no </a:t>
            </a:r>
            <a:r>
              <a:rPr lang="lv-LV" sz="2800" dirty="0" err="1" smtClean="0"/>
              <a:t>no</a:t>
            </a:r>
            <a:r>
              <a:rPr lang="lv-LV" sz="2800" dirty="0" smtClean="0"/>
              <a:t> sīkburžuāzijas pozīcijām. </a:t>
            </a:r>
            <a:br>
              <a:rPr lang="lv-LV" sz="2800" dirty="0" smtClean="0"/>
            </a:br>
            <a:endParaRPr lang="lv-LV" sz="2800" dirty="0"/>
          </a:p>
        </p:txBody>
      </p:sp>
    </p:spTree>
    <p:extLst>
      <p:ext uri="{BB962C8B-B14F-4D97-AF65-F5344CB8AC3E}">
        <p14:creationId xmlns:p14="http://schemas.microsoft.com/office/powerpoint/2010/main" val="3651555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3095" y="476672"/>
            <a:ext cx="8640960" cy="6124754"/>
          </a:xfrm>
          <a:prstGeom prst="rect">
            <a:avLst/>
          </a:prstGeom>
        </p:spPr>
        <p:txBody>
          <a:bodyPr wrap="square">
            <a:spAutoFit/>
          </a:bodyPr>
          <a:lstStyle/>
          <a:p>
            <a:r>
              <a:rPr lang="lv-LV" sz="2800" dirty="0" smtClean="0">
                <a:effectLst/>
                <a:hlinkClick r:id="rId2"/>
              </a:rPr>
              <a:t>http://www.worldcat.org/identities/lccn-n98-092743/</a:t>
            </a:r>
            <a:r>
              <a:rPr lang="lv-LV" sz="2800" dirty="0" smtClean="0">
                <a:effectLst/>
              </a:rPr>
              <a:t> </a:t>
            </a:r>
            <a:r>
              <a:rPr lang="lv-LV" sz="2800" dirty="0" err="1" smtClean="0">
                <a:effectLst/>
              </a:rPr>
              <a:t>Associated</a:t>
            </a:r>
            <a:r>
              <a:rPr lang="lv-LV" sz="2800" dirty="0" smtClean="0">
                <a:effectLst/>
              </a:rPr>
              <a:t> </a:t>
            </a:r>
            <a:r>
              <a:rPr lang="lv-LV" sz="2800" dirty="0" err="1" smtClean="0">
                <a:effectLst/>
              </a:rPr>
              <a:t>Subjects</a:t>
            </a:r>
            <a:endParaRPr lang="lv-LV" sz="2800" dirty="0" smtClean="0">
              <a:effectLst/>
            </a:endParaRPr>
          </a:p>
          <a:p>
            <a:r>
              <a:rPr lang="lv-LV" sz="2800" u="sng" dirty="0" err="1" smtClean="0">
                <a:effectLst/>
                <a:hlinkClick r:id="rId3"/>
              </a:rPr>
              <a:t>Agriculture</a:t>
            </a:r>
            <a:r>
              <a:rPr lang="lv-LV" sz="2800" u="sng" dirty="0" smtClean="0">
                <a:effectLst/>
                <a:hlinkClick r:id="rId3"/>
              </a:rPr>
              <a:t> </a:t>
            </a:r>
            <a:r>
              <a:rPr lang="lv-LV" sz="2800" u="sng" dirty="0" err="1" smtClean="0">
                <a:effectLst/>
                <a:hlinkClick r:id="rId3"/>
              </a:rPr>
              <a:t>and</a:t>
            </a:r>
            <a:r>
              <a:rPr lang="lv-LV" sz="2800" u="sng" dirty="0" smtClean="0">
                <a:effectLst/>
                <a:hlinkClick r:id="rId3"/>
              </a:rPr>
              <a:t> </a:t>
            </a:r>
            <a:r>
              <a:rPr lang="lv-LV" sz="2800" u="sng" dirty="0" err="1" smtClean="0">
                <a:effectLst/>
                <a:hlinkClick r:id="rId3"/>
              </a:rPr>
              <a:t>state</a:t>
            </a:r>
            <a:r>
              <a:rPr lang="lv-LV" sz="2800" u="sng" dirty="0" smtClean="0">
                <a:effectLst/>
              </a:rPr>
              <a:t> </a:t>
            </a:r>
            <a:r>
              <a:rPr lang="lv-LV" sz="2800" u="sng" dirty="0" smtClean="0">
                <a:effectLst/>
                <a:hlinkClick r:id="rId4"/>
              </a:rPr>
              <a:t>Balodis, </a:t>
            </a:r>
            <a:r>
              <a:rPr lang="lv-LV" sz="2800" u="sng" dirty="0" err="1" smtClean="0">
                <a:effectLst/>
                <a:hlinkClick r:id="rId4"/>
              </a:rPr>
              <a:t>Kārlis</a:t>
            </a:r>
            <a:r>
              <a:rPr lang="lv-LV" sz="2800" u="sng" dirty="0" smtClean="0">
                <a:effectLst/>
                <a:hlinkClick r:id="rId4"/>
              </a:rPr>
              <a:t>,</a:t>
            </a:r>
            <a:r>
              <a:rPr lang="lv-LV" sz="2800" u="sng" dirty="0" smtClean="0">
                <a:effectLst/>
              </a:rPr>
              <a:t> </a:t>
            </a:r>
            <a:r>
              <a:rPr lang="lv-LV" sz="2800" u="sng" dirty="0" smtClean="0">
                <a:effectLst/>
                <a:hlinkClick r:id="rId5"/>
              </a:rPr>
              <a:t>Balodis </a:t>
            </a:r>
            <a:r>
              <a:rPr lang="lv-LV" sz="2800" u="sng" dirty="0" err="1" smtClean="0">
                <a:effectLst/>
                <a:hlinkClick r:id="rId5"/>
              </a:rPr>
              <a:t>family</a:t>
            </a:r>
            <a:r>
              <a:rPr lang="lv-LV" sz="2800" u="sng" dirty="0" smtClean="0">
                <a:effectLst/>
              </a:rPr>
              <a:t> </a:t>
            </a:r>
            <a:r>
              <a:rPr lang="lv-LV" sz="2800" u="sng" dirty="0" err="1" smtClean="0">
                <a:effectLst/>
                <a:hlinkClick r:id="rId6"/>
              </a:rPr>
              <a:t>Brazil--Santa</a:t>
            </a:r>
            <a:r>
              <a:rPr lang="lv-LV" sz="2800" u="sng" dirty="0" smtClean="0">
                <a:effectLst/>
                <a:hlinkClick r:id="rId6"/>
              </a:rPr>
              <a:t> </a:t>
            </a:r>
            <a:r>
              <a:rPr lang="lv-LV" sz="2800" u="sng" dirty="0" err="1" smtClean="0">
                <a:effectLst/>
                <a:hlinkClick r:id="rId6"/>
              </a:rPr>
              <a:t>Catarina</a:t>
            </a:r>
            <a:r>
              <a:rPr lang="lv-LV" sz="2800" u="sng" dirty="0" smtClean="0">
                <a:effectLst/>
                <a:hlinkClick r:id="rId6"/>
              </a:rPr>
              <a:t> (</a:t>
            </a:r>
            <a:r>
              <a:rPr lang="lv-LV" sz="2800" u="sng" dirty="0" err="1" smtClean="0">
                <a:effectLst/>
                <a:hlinkClick r:id="rId6"/>
              </a:rPr>
              <a:t>State</a:t>
            </a:r>
            <a:r>
              <a:rPr lang="lv-LV" sz="2800" u="sng" dirty="0" smtClean="0">
                <a:effectLst/>
                <a:hlinkClick r:id="rId6"/>
              </a:rPr>
              <a:t>)</a:t>
            </a:r>
            <a:r>
              <a:rPr lang="lv-LV" sz="2800" u="sng" dirty="0" smtClean="0">
                <a:effectLst/>
              </a:rPr>
              <a:t> </a:t>
            </a:r>
            <a:r>
              <a:rPr lang="lv-LV" sz="2800" u="sng" dirty="0" err="1" smtClean="0">
                <a:effectLst/>
                <a:hlinkClick r:id="rId7"/>
              </a:rPr>
              <a:t>Communism--Economic</a:t>
            </a:r>
            <a:r>
              <a:rPr lang="lv-LV" sz="2800" u="sng" dirty="0" smtClean="0">
                <a:effectLst/>
                <a:hlinkClick r:id="rId7"/>
              </a:rPr>
              <a:t> </a:t>
            </a:r>
            <a:r>
              <a:rPr lang="lv-LV" sz="2800" u="sng" dirty="0" err="1" smtClean="0">
                <a:effectLst/>
                <a:hlinkClick r:id="rId7"/>
              </a:rPr>
              <a:t>aspects</a:t>
            </a:r>
            <a:r>
              <a:rPr lang="lv-LV" sz="2800" u="sng" dirty="0" smtClean="0">
                <a:effectLst/>
              </a:rPr>
              <a:t> </a:t>
            </a:r>
            <a:r>
              <a:rPr lang="lv-LV" sz="2800" dirty="0" err="1" smtClean="0">
                <a:effectLst/>
                <a:hlinkClick r:id="rId8"/>
              </a:rPr>
              <a:t>Communism-</a:t>
            </a:r>
            <a:r>
              <a:rPr lang="lv-LV" sz="2800" u="sng" dirty="0" err="1" smtClean="0">
                <a:effectLst/>
                <a:hlinkClick r:id="rId8"/>
              </a:rPr>
              <a:t>-Social</a:t>
            </a:r>
            <a:r>
              <a:rPr lang="lv-LV" sz="2800" u="sng" dirty="0" smtClean="0">
                <a:effectLst/>
                <a:hlinkClick r:id="rId8"/>
              </a:rPr>
              <a:t> </a:t>
            </a:r>
            <a:r>
              <a:rPr lang="lv-LV" sz="2800" u="sng" dirty="0" err="1" smtClean="0">
                <a:effectLst/>
                <a:hlinkClick r:id="rId8"/>
              </a:rPr>
              <a:t>aspects</a:t>
            </a:r>
            <a:r>
              <a:rPr lang="lv-LV" sz="2800" u="sng" dirty="0" smtClean="0">
                <a:effectLst/>
              </a:rPr>
              <a:t> </a:t>
            </a:r>
            <a:r>
              <a:rPr lang="lv-LV" sz="2800" u="sng" dirty="0" err="1" smtClean="0">
                <a:effectLst/>
                <a:hlinkClick r:id="rId9"/>
              </a:rPr>
              <a:t>Demography</a:t>
            </a:r>
            <a:r>
              <a:rPr lang="lv-LV" sz="2800" u="sng" dirty="0" smtClean="0">
                <a:effectLst/>
              </a:rPr>
              <a:t> </a:t>
            </a:r>
            <a:r>
              <a:rPr lang="lv-LV" sz="2800" u="sng" dirty="0" err="1" smtClean="0">
                <a:effectLst/>
                <a:hlinkClick r:id="rId10"/>
              </a:rPr>
              <a:t>Economic</a:t>
            </a:r>
            <a:r>
              <a:rPr lang="lv-LV" sz="2800" u="sng" dirty="0" smtClean="0">
                <a:effectLst/>
                <a:hlinkClick r:id="rId10"/>
              </a:rPr>
              <a:t> </a:t>
            </a:r>
            <a:r>
              <a:rPr lang="lv-LV" sz="2800" u="sng" dirty="0" err="1" smtClean="0">
                <a:effectLst/>
                <a:hlinkClick r:id="rId10"/>
              </a:rPr>
              <a:t>history</a:t>
            </a:r>
            <a:r>
              <a:rPr lang="lv-LV" sz="2800" u="sng" dirty="0" smtClean="0">
                <a:effectLst/>
              </a:rPr>
              <a:t> </a:t>
            </a:r>
            <a:r>
              <a:rPr lang="lv-LV" sz="2800" u="sng" dirty="0" err="1" smtClean="0">
                <a:effectLst/>
                <a:hlinkClick r:id="rId11"/>
              </a:rPr>
              <a:t>Economic</a:t>
            </a:r>
            <a:r>
              <a:rPr lang="lv-LV" sz="2800" u="sng" dirty="0" smtClean="0">
                <a:effectLst/>
                <a:hlinkClick r:id="rId11"/>
              </a:rPr>
              <a:t> </a:t>
            </a:r>
            <a:r>
              <a:rPr lang="lv-LV" sz="2800" u="sng" dirty="0" err="1" smtClean="0">
                <a:effectLst/>
                <a:hlinkClick r:id="rId11"/>
              </a:rPr>
              <a:t>policy</a:t>
            </a:r>
            <a:r>
              <a:rPr lang="lv-LV" sz="2800" u="sng" dirty="0" smtClean="0">
                <a:effectLst/>
              </a:rPr>
              <a:t> </a:t>
            </a:r>
            <a:r>
              <a:rPr lang="lv-LV" sz="2800" u="sng" dirty="0" err="1" smtClean="0">
                <a:effectLst/>
                <a:hlinkClick r:id="rId12"/>
              </a:rPr>
              <a:t>Economics</a:t>
            </a:r>
            <a:r>
              <a:rPr lang="lv-LV" sz="2800" u="sng" dirty="0" smtClean="0">
                <a:effectLst/>
              </a:rPr>
              <a:t> </a:t>
            </a:r>
            <a:r>
              <a:rPr lang="lv-LV" sz="2800" u="sng" dirty="0" err="1" smtClean="0">
                <a:effectLst/>
                <a:hlinkClick r:id="rId13"/>
              </a:rPr>
              <a:t>Finance</a:t>
            </a:r>
            <a:r>
              <a:rPr lang="lv-LV" sz="2800" u="sng" dirty="0" smtClean="0">
                <a:effectLst/>
              </a:rPr>
              <a:t> </a:t>
            </a:r>
            <a:r>
              <a:rPr lang="lv-LV" sz="2800" u="sng" dirty="0" err="1" smtClean="0">
                <a:effectLst/>
                <a:hlinkClick r:id="rId14"/>
              </a:rPr>
              <a:t>Food</a:t>
            </a:r>
            <a:r>
              <a:rPr lang="lv-LV" sz="2800" u="sng" dirty="0" smtClean="0">
                <a:effectLst/>
                <a:hlinkClick r:id="rId14"/>
              </a:rPr>
              <a:t> </a:t>
            </a:r>
            <a:r>
              <a:rPr lang="lv-LV" sz="2800" u="sng" dirty="0" err="1" smtClean="0">
                <a:effectLst/>
                <a:hlinkClick r:id="rId14"/>
              </a:rPr>
              <a:t>supply</a:t>
            </a:r>
            <a:r>
              <a:rPr lang="lv-LV" sz="2800" u="sng" dirty="0" smtClean="0">
                <a:effectLst/>
              </a:rPr>
              <a:t> </a:t>
            </a:r>
            <a:r>
              <a:rPr lang="lv-LV" sz="2800" u="sng" dirty="0" err="1" smtClean="0">
                <a:effectLst/>
                <a:hlinkClick r:id="rId15"/>
              </a:rPr>
              <a:t>Germans</a:t>
            </a:r>
            <a:r>
              <a:rPr lang="lv-LV" sz="2800" u="sng" dirty="0" smtClean="0">
                <a:effectLst/>
              </a:rPr>
              <a:t> </a:t>
            </a:r>
            <a:r>
              <a:rPr lang="lv-LV" sz="2800" u="sng" dirty="0" err="1" smtClean="0">
                <a:effectLst/>
                <a:hlinkClick r:id="rId16"/>
              </a:rPr>
              <a:t>Germany</a:t>
            </a:r>
            <a:r>
              <a:rPr lang="lv-LV" sz="2800" u="sng" dirty="0" smtClean="0">
                <a:effectLst/>
              </a:rPr>
              <a:t> </a:t>
            </a:r>
            <a:r>
              <a:rPr lang="lv-LV" sz="2800" u="sng" dirty="0" err="1" smtClean="0">
                <a:effectLst/>
                <a:hlinkClick r:id="rId17"/>
              </a:rPr>
              <a:t>Industrial</a:t>
            </a:r>
            <a:r>
              <a:rPr lang="lv-LV" sz="2800" u="sng" dirty="0" smtClean="0">
                <a:effectLst/>
                <a:hlinkClick r:id="rId17"/>
              </a:rPr>
              <a:t> </a:t>
            </a:r>
            <a:r>
              <a:rPr lang="lv-LV" sz="2800" u="sng" dirty="0" err="1" smtClean="0">
                <a:effectLst/>
                <a:hlinkClick r:id="rId17"/>
              </a:rPr>
              <a:t>policy</a:t>
            </a:r>
            <a:r>
              <a:rPr lang="lv-LV" sz="2800" u="sng" dirty="0" smtClean="0">
                <a:effectLst/>
              </a:rPr>
              <a:t> </a:t>
            </a:r>
            <a:r>
              <a:rPr lang="lv-LV" sz="2800" u="sng" dirty="0" err="1" smtClean="0">
                <a:effectLst/>
                <a:hlinkClick r:id="rId18"/>
              </a:rPr>
              <a:t>Industries</a:t>
            </a:r>
            <a:r>
              <a:rPr lang="lv-LV" sz="2800" u="sng" dirty="0" smtClean="0">
                <a:effectLst/>
              </a:rPr>
              <a:t> </a:t>
            </a:r>
            <a:r>
              <a:rPr lang="lv-LV" sz="2800" u="sng" dirty="0" smtClean="0">
                <a:effectLst/>
                <a:hlinkClick r:id="rId19"/>
              </a:rPr>
              <a:t>Influence (</a:t>
            </a:r>
            <a:r>
              <a:rPr lang="lv-LV" sz="2800" u="sng" dirty="0" err="1" smtClean="0">
                <a:effectLst/>
                <a:hlinkClick r:id="rId19"/>
              </a:rPr>
              <a:t>Literary</a:t>
            </a:r>
            <a:r>
              <a:rPr lang="lv-LV" sz="2800" u="sng" dirty="0" smtClean="0">
                <a:effectLst/>
                <a:hlinkClick r:id="rId19"/>
              </a:rPr>
              <a:t>, </a:t>
            </a:r>
            <a:r>
              <a:rPr lang="lv-LV" sz="2800" u="sng" dirty="0" err="1" smtClean="0">
                <a:effectLst/>
                <a:hlinkClick r:id="rId19"/>
              </a:rPr>
              <a:t>artistic</a:t>
            </a:r>
            <a:r>
              <a:rPr lang="lv-LV" sz="2800" u="sng" dirty="0" smtClean="0">
                <a:effectLst/>
                <a:hlinkClick r:id="rId19"/>
              </a:rPr>
              <a:t>, </a:t>
            </a:r>
            <a:r>
              <a:rPr lang="lv-LV" sz="2800" u="sng" dirty="0" err="1" smtClean="0">
                <a:effectLst/>
                <a:hlinkClick r:id="rId19"/>
              </a:rPr>
              <a:t>etc</a:t>
            </a:r>
            <a:r>
              <a:rPr lang="lv-LV" sz="2800" u="sng" dirty="0" smtClean="0">
                <a:effectLst/>
                <a:hlinkClick r:id="rId19"/>
              </a:rPr>
              <a:t>.)</a:t>
            </a:r>
            <a:r>
              <a:rPr lang="lv-LV" sz="2800" u="sng" dirty="0" smtClean="0">
                <a:effectLst/>
              </a:rPr>
              <a:t> </a:t>
            </a:r>
            <a:r>
              <a:rPr lang="lv-LV" sz="2800" u="sng" dirty="0" err="1" smtClean="0">
                <a:effectLst/>
                <a:hlinkClick r:id="rId20"/>
              </a:rPr>
              <a:t>International</a:t>
            </a:r>
            <a:r>
              <a:rPr lang="lv-LV" sz="2800" u="sng" dirty="0" smtClean="0">
                <a:effectLst/>
                <a:hlinkClick r:id="rId20"/>
              </a:rPr>
              <a:t> </a:t>
            </a:r>
            <a:r>
              <a:rPr lang="lv-LV" sz="2800" u="sng" dirty="0" err="1" smtClean="0">
                <a:effectLst/>
                <a:hlinkClick r:id="rId20"/>
              </a:rPr>
              <a:t>relations</a:t>
            </a:r>
            <a:r>
              <a:rPr lang="lv-LV" sz="2800" u="sng" dirty="0" smtClean="0">
                <a:effectLst/>
              </a:rPr>
              <a:t> </a:t>
            </a:r>
            <a:r>
              <a:rPr lang="lv-LV" sz="2800" u="sng" dirty="0" err="1" smtClean="0">
                <a:effectLst/>
                <a:hlinkClick r:id="rId21"/>
              </a:rPr>
              <a:t>Jews--Restoration</a:t>
            </a:r>
            <a:r>
              <a:rPr lang="lv-LV" sz="2800" u="sng" dirty="0" smtClean="0">
                <a:effectLst/>
              </a:rPr>
              <a:t> </a:t>
            </a:r>
            <a:r>
              <a:rPr lang="lv-LV" sz="2800" u="sng" dirty="0" err="1" smtClean="0">
                <a:effectLst/>
                <a:hlinkClick r:id="rId22"/>
              </a:rPr>
              <a:t>Latvia</a:t>
            </a:r>
            <a:r>
              <a:rPr lang="lv-LV" sz="2800" u="sng" dirty="0" smtClean="0">
                <a:effectLst/>
              </a:rPr>
              <a:t> </a:t>
            </a:r>
            <a:r>
              <a:rPr lang="lv-LV" sz="2800" u="sng" dirty="0" err="1" smtClean="0">
                <a:effectLst/>
                <a:hlinkClick r:id="rId23"/>
              </a:rPr>
              <a:t>Latvians</a:t>
            </a:r>
            <a:r>
              <a:rPr lang="lv-LV" sz="2800" u="sng" dirty="0" smtClean="0">
                <a:effectLst/>
              </a:rPr>
              <a:t> </a:t>
            </a:r>
            <a:r>
              <a:rPr lang="lv-LV" sz="2800" u="sng" dirty="0" err="1" smtClean="0">
                <a:effectLst/>
                <a:hlinkClick r:id="rId24"/>
              </a:rPr>
              <a:t>Marxian</a:t>
            </a:r>
            <a:r>
              <a:rPr lang="lv-LV" sz="2800" u="sng" dirty="0" smtClean="0">
                <a:effectLst/>
                <a:hlinkClick r:id="rId24"/>
              </a:rPr>
              <a:t> </a:t>
            </a:r>
            <a:r>
              <a:rPr lang="lv-LV" sz="2800" u="sng" dirty="0" err="1" smtClean="0">
                <a:effectLst/>
                <a:hlinkClick r:id="rId24"/>
              </a:rPr>
              <a:t>economics</a:t>
            </a:r>
            <a:r>
              <a:rPr lang="lv-LV" sz="2800" u="sng" dirty="0" smtClean="0">
                <a:effectLst/>
              </a:rPr>
              <a:t> </a:t>
            </a:r>
            <a:r>
              <a:rPr lang="lv-LV" sz="2800" u="sng" dirty="0" err="1" smtClean="0">
                <a:effectLst/>
                <a:hlinkClick r:id="rId25"/>
              </a:rPr>
              <a:t>Middle</a:t>
            </a:r>
            <a:r>
              <a:rPr lang="lv-LV" sz="2800" u="sng" dirty="0" smtClean="0">
                <a:effectLst/>
                <a:hlinkClick r:id="rId25"/>
              </a:rPr>
              <a:t> </a:t>
            </a:r>
            <a:r>
              <a:rPr lang="lv-LV" sz="2800" u="sng" dirty="0" err="1" smtClean="0">
                <a:effectLst/>
                <a:hlinkClick r:id="rId25"/>
              </a:rPr>
              <a:t>East--Palestine</a:t>
            </a:r>
            <a:r>
              <a:rPr lang="lv-LV" sz="2800" u="sng" dirty="0" smtClean="0">
                <a:effectLst/>
              </a:rPr>
              <a:t> </a:t>
            </a:r>
            <a:r>
              <a:rPr lang="lv-LV" sz="2800" u="sng" dirty="0" err="1" smtClean="0">
                <a:effectLst/>
                <a:hlinkClick r:id="rId26"/>
              </a:rPr>
              <a:t>Mortality</a:t>
            </a:r>
            <a:r>
              <a:rPr lang="lv-LV" sz="2800" u="sng" dirty="0" smtClean="0">
                <a:effectLst/>
              </a:rPr>
              <a:t> </a:t>
            </a:r>
            <a:r>
              <a:rPr lang="lv-LV" sz="2800" u="sng" dirty="0" err="1" smtClean="0">
                <a:effectLst/>
                <a:hlinkClick r:id="rId27"/>
              </a:rPr>
              <a:t>Philosophy</a:t>
            </a:r>
            <a:r>
              <a:rPr lang="lv-LV" sz="2800" u="sng" dirty="0" smtClean="0">
                <a:effectLst/>
              </a:rPr>
              <a:t> </a:t>
            </a:r>
            <a:r>
              <a:rPr lang="lv-LV" sz="2800" u="sng" dirty="0" err="1" smtClean="0">
                <a:effectLst/>
                <a:hlinkClick r:id="rId28"/>
              </a:rPr>
              <a:t>Politics</a:t>
            </a:r>
            <a:r>
              <a:rPr lang="lv-LV" sz="2800" u="sng" dirty="0" smtClean="0">
                <a:effectLst/>
                <a:hlinkClick r:id="rId28"/>
              </a:rPr>
              <a:t> </a:t>
            </a:r>
            <a:r>
              <a:rPr lang="lv-LV" sz="2800" u="sng" dirty="0" err="1" smtClean="0">
                <a:effectLst/>
                <a:hlinkClick r:id="rId28"/>
              </a:rPr>
              <a:t>and</a:t>
            </a:r>
            <a:r>
              <a:rPr lang="lv-LV" sz="2800" u="sng" dirty="0" smtClean="0">
                <a:effectLst/>
                <a:hlinkClick r:id="rId28"/>
              </a:rPr>
              <a:t> </a:t>
            </a:r>
            <a:r>
              <a:rPr lang="lv-LV" sz="2800" u="sng" dirty="0" err="1" smtClean="0">
                <a:effectLst/>
                <a:hlinkClick r:id="rId28"/>
              </a:rPr>
              <a:t>government</a:t>
            </a:r>
            <a:r>
              <a:rPr lang="lv-LV" sz="2800" u="sng" dirty="0" smtClean="0">
                <a:effectLst/>
              </a:rPr>
              <a:t> </a:t>
            </a:r>
            <a:r>
              <a:rPr lang="lv-LV" sz="2800" u="sng" dirty="0" err="1" smtClean="0">
                <a:effectLst/>
                <a:hlinkClick r:id="rId29"/>
              </a:rPr>
              <a:t>Population</a:t>
            </a:r>
            <a:r>
              <a:rPr lang="lv-LV" sz="2800" u="sng" dirty="0" smtClean="0">
                <a:effectLst/>
              </a:rPr>
              <a:t> </a:t>
            </a:r>
            <a:r>
              <a:rPr lang="lv-LV" sz="2800" u="sng" dirty="0" err="1" smtClean="0">
                <a:effectLst/>
                <a:hlinkClick r:id="rId30"/>
              </a:rPr>
              <a:t>Reconstruction</a:t>
            </a:r>
            <a:r>
              <a:rPr lang="lv-LV" sz="2800" u="sng" dirty="0" smtClean="0">
                <a:effectLst/>
                <a:hlinkClick r:id="rId30"/>
              </a:rPr>
              <a:t> (1914-1939)</a:t>
            </a:r>
            <a:r>
              <a:rPr lang="lv-LV" sz="2800" u="sng" dirty="0" smtClean="0">
                <a:effectLst/>
              </a:rPr>
              <a:t> </a:t>
            </a:r>
            <a:r>
              <a:rPr lang="lv-LV" sz="2800" u="sng" dirty="0" err="1" smtClean="0">
                <a:effectLst/>
                <a:hlinkClick r:id="rId31"/>
              </a:rPr>
              <a:t>Russia</a:t>
            </a:r>
            <a:r>
              <a:rPr lang="lv-LV" sz="2800" u="sng" dirty="0" smtClean="0">
                <a:effectLst/>
              </a:rPr>
              <a:t> </a:t>
            </a:r>
            <a:r>
              <a:rPr lang="lv-LV" sz="2800" u="sng" dirty="0" err="1" smtClean="0">
                <a:effectLst/>
                <a:hlinkClick r:id="rId32"/>
              </a:rPr>
              <a:t>Socialism</a:t>
            </a:r>
            <a:r>
              <a:rPr lang="lv-LV" sz="2800" u="sng" dirty="0" smtClean="0">
                <a:effectLst/>
              </a:rPr>
              <a:t> </a:t>
            </a:r>
            <a:r>
              <a:rPr lang="lv-LV" sz="2800" u="sng" dirty="0" err="1" smtClean="0">
                <a:effectLst/>
                <a:hlinkClick r:id="rId33"/>
              </a:rPr>
              <a:t>Socialism--Economic</a:t>
            </a:r>
            <a:r>
              <a:rPr lang="lv-LV" sz="2800" u="sng" dirty="0" smtClean="0">
                <a:effectLst/>
                <a:hlinkClick r:id="rId33"/>
              </a:rPr>
              <a:t> </a:t>
            </a:r>
            <a:r>
              <a:rPr lang="lv-LV" sz="2800" u="sng" dirty="0" err="1" smtClean="0">
                <a:effectLst/>
                <a:hlinkClick r:id="rId33"/>
              </a:rPr>
              <a:t>aspects</a:t>
            </a:r>
            <a:r>
              <a:rPr lang="lv-LV" sz="2800" u="sng" dirty="0" smtClean="0">
                <a:effectLst/>
              </a:rPr>
              <a:t> </a:t>
            </a:r>
            <a:r>
              <a:rPr lang="lv-LV" sz="2800" u="sng" dirty="0" err="1" smtClean="0">
                <a:effectLst/>
                <a:hlinkClick r:id="rId34"/>
              </a:rPr>
              <a:t>Soviet</a:t>
            </a:r>
            <a:r>
              <a:rPr lang="lv-LV" sz="2800" u="sng" dirty="0" smtClean="0">
                <a:effectLst/>
                <a:hlinkClick r:id="rId34"/>
              </a:rPr>
              <a:t> </a:t>
            </a:r>
            <a:r>
              <a:rPr lang="lv-LV" sz="2800" u="sng" dirty="0" err="1" smtClean="0">
                <a:effectLst/>
                <a:hlinkClick r:id="rId34"/>
              </a:rPr>
              <a:t>Union</a:t>
            </a:r>
            <a:r>
              <a:rPr lang="lv-LV" sz="2800" u="sng" dirty="0" smtClean="0">
                <a:effectLst/>
              </a:rPr>
              <a:t> </a:t>
            </a:r>
            <a:r>
              <a:rPr lang="lv-LV" sz="2800" u="sng" dirty="0" err="1" smtClean="0">
                <a:effectLst/>
                <a:hlinkClick r:id="rId35"/>
              </a:rPr>
              <a:t>Statistics</a:t>
            </a:r>
            <a:r>
              <a:rPr lang="lv-LV" sz="2800" u="sng" dirty="0" smtClean="0">
                <a:effectLst/>
              </a:rPr>
              <a:t> </a:t>
            </a:r>
            <a:r>
              <a:rPr lang="lv-LV" sz="2800" u="sng" dirty="0" err="1" smtClean="0">
                <a:effectLst/>
                <a:hlinkClick r:id="rId36"/>
              </a:rPr>
              <a:t>Taxation</a:t>
            </a:r>
            <a:r>
              <a:rPr lang="lv-LV" sz="2800" u="sng" dirty="0" smtClean="0">
                <a:effectLst/>
              </a:rPr>
              <a:t> </a:t>
            </a:r>
            <a:r>
              <a:rPr lang="lv-LV" sz="2800" u="sng" dirty="0" err="1" smtClean="0">
                <a:effectLst/>
                <a:hlinkClick r:id="rId37"/>
              </a:rPr>
              <a:t>Travel</a:t>
            </a:r>
            <a:r>
              <a:rPr lang="lv-LV" sz="2800" u="sng" dirty="0" smtClean="0">
                <a:effectLst/>
              </a:rPr>
              <a:t> </a:t>
            </a:r>
            <a:r>
              <a:rPr lang="lv-LV" sz="2800" u="sng" dirty="0" err="1" smtClean="0">
                <a:effectLst/>
                <a:hlinkClick r:id="rId38"/>
              </a:rPr>
              <a:t>Utopian</a:t>
            </a:r>
            <a:r>
              <a:rPr lang="lv-LV" sz="2800" u="sng" dirty="0" smtClean="0">
                <a:effectLst/>
                <a:hlinkClick r:id="rId38"/>
              </a:rPr>
              <a:t> </a:t>
            </a:r>
            <a:r>
              <a:rPr lang="lv-LV" sz="2800" u="sng" dirty="0" err="1" smtClean="0">
                <a:effectLst/>
                <a:hlinkClick r:id="rId38"/>
              </a:rPr>
              <a:t>socialism</a:t>
            </a:r>
            <a:r>
              <a:rPr lang="lv-LV" sz="2800" u="sng" dirty="0" smtClean="0">
                <a:effectLst/>
              </a:rPr>
              <a:t> </a:t>
            </a:r>
            <a:r>
              <a:rPr lang="lv-LV" sz="2800" u="sng" dirty="0" err="1" smtClean="0">
                <a:effectLst/>
                <a:hlinkClick r:id="rId39"/>
              </a:rPr>
              <a:t>War</a:t>
            </a:r>
            <a:r>
              <a:rPr lang="lv-LV" sz="2800" u="sng" dirty="0" smtClean="0">
                <a:effectLst/>
                <a:hlinkClick r:id="rId39"/>
              </a:rPr>
              <a:t> </a:t>
            </a:r>
            <a:r>
              <a:rPr lang="lv-LV" sz="2800" u="sng" dirty="0" err="1" smtClean="0">
                <a:effectLst/>
                <a:hlinkClick r:id="rId39"/>
              </a:rPr>
              <a:t>reparations</a:t>
            </a:r>
            <a:r>
              <a:rPr lang="lv-LV" sz="2800" u="sng" dirty="0" smtClean="0">
                <a:effectLst/>
              </a:rPr>
              <a:t> </a:t>
            </a:r>
            <a:r>
              <a:rPr lang="lv-LV" sz="2800" u="sng" dirty="0" err="1" smtClean="0">
                <a:effectLst/>
                <a:hlinkClick r:id="rId40"/>
              </a:rPr>
              <a:t>World</a:t>
            </a:r>
            <a:r>
              <a:rPr lang="lv-LV" sz="2800" u="sng" dirty="0" smtClean="0">
                <a:effectLst/>
                <a:hlinkClick r:id="rId40"/>
              </a:rPr>
              <a:t> </a:t>
            </a:r>
            <a:r>
              <a:rPr lang="lv-LV" sz="2800" u="sng" dirty="0" err="1" smtClean="0">
                <a:effectLst/>
                <a:hlinkClick r:id="rId40"/>
              </a:rPr>
              <a:t>War</a:t>
            </a:r>
            <a:r>
              <a:rPr lang="lv-LV" sz="2800" u="sng" dirty="0" smtClean="0">
                <a:effectLst/>
                <a:hlinkClick r:id="rId40"/>
              </a:rPr>
              <a:t> (1914-1918)</a:t>
            </a:r>
            <a:r>
              <a:rPr lang="lv-LV" sz="2800" u="sng" dirty="0" smtClean="0">
                <a:effectLst/>
              </a:rPr>
              <a:t> </a:t>
            </a:r>
            <a:r>
              <a:rPr lang="lv-LV" sz="2800" u="sng" dirty="0" err="1" smtClean="0">
                <a:effectLst/>
                <a:hlinkClick r:id="rId41"/>
              </a:rPr>
              <a:t>Zionism</a:t>
            </a:r>
            <a:r>
              <a:rPr lang="lv-LV" sz="2800" u="sng" dirty="0" smtClean="0">
                <a:effectLst/>
              </a:rPr>
              <a:t> </a:t>
            </a:r>
            <a:endParaRPr lang="lv-LV" sz="2800" u="sng" dirty="0">
              <a:effectLst/>
            </a:endParaRPr>
          </a:p>
        </p:txBody>
      </p:sp>
    </p:spTree>
    <p:extLst>
      <p:ext uri="{BB962C8B-B14F-4D97-AF65-F5344CB8AC3E}">
        <p14:creationId xmlns:p14="http://schemas.microsoft.com/office/powerpoint/2010/main" val="3583137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04664"/>
            <a:ext cx="9144000" cy="6032421"/>
          </a:xfrm>
          <a:prstGeom prst="rect">
            <a:avLst/>
          </a:prstGeom>
        </p:spPr>
        <p:txBody>
          <a:bodyPr wrap="square">
            <a:spAutoFit/>
          </a:bodyPr>
          <a:lstStyle/>
          <a:p>
            <a:pPr algn="ctr"/>
            <a:r>
              <a:rPr lang="lv-LV" sz="2400" b="1" dirty="0" err="1" smtClean="0">
                <a:effectLst/>
              </a:rPr>
              <a:t>Most</a:t>
            </a:r>
            <a:r>
              <a:rPr lang="lv-LV" sz="2400" b="1" dirty="0" smtClean="0">
                <a:effectLst/>
              </a:rPr>
              <a:t> </a:t>
            </a:r>
            <a:r>
              <a:rPr lang="lv-LV" sz="2400" b="1" dirty="0" err="1" smtClean="0">
                <a:effectLst/>
              </a:rPr>
              <a:t>widely</a:t>
            </a:r>
            <a:r>
              <a:rPr lang="lv-LV" sz="2400" b="1" dirty="0" smtClean="0">
                <a:effectLst/>
              </a:rPr>
              <a:t> </a:t>
            </a:r>
            <a:r>
              <a:rPr lang="lv-LV" sz="2400" b="1" dirty="0" err="1" smtClean="0">
                <a:effectLst/>
              </a:rPr>
              <a:t>held</a:t>
            </a:r>
            <a:r>
              <a:rPr lang="lv-LV" sz="2400" b="1" dirty="0" smtClean="0">
                <a:effectLst/>
              </a:rPr>
              <a:t> </a:t>
            </a:r>
            <a:r>
              <a:rPr lang="lv-LV" sz="2400" b="1" dirty="0" err="1" smtClean="0">
                <a:effectLst/>
              </a:rPr>
              <a:t>works</a:t>
            </a:r>
            <a:r>
              <a:rPr lang="lv-LV" sz="2400" b="1" dirty="0" smtClean="0">
                <a:effectLst/>
              </a:rPr>
              <a:t> </a:t>
            </a:r>
            <a:r>
              <a:rPr lang="lv-LV" sz="2400" b="1" dirty="0" err="1" smtClean="0">
                <a:effectLst/>
              </a:rPr>
              <a:t>by</a:t>
            </a:r>
            <a:r>
              <a:rPr lang="lv-LV" sz="2400" b="1" dirty="0" smtClean="0">
                <a:effectLst/>
              </a:rPr>
              <a:t> Kārlis Balodis</a:t>
            </a:r>
          </a:p>
          <a:p>
            <a:pPr algn="ctr"/>
            <a:r>
              <a:rPr lang="lv-LV" sz="2400" b="1" dirty="0" smtClean="0">
                <a:effectLst/>
              </a:rPr>
              <a:t> </a:t>
            </a:r>
            <a:r>
              <a:rPr lang="lv-LV" sz="2400" b="1" dirty="0" err="1" smtClean="0">
                <a:effectLst/>
              </a:rPr>
              <a:t>in</a:t>
            </a:r>
            <a:r>
              <a:rPr lang="lv-LV" sz="2400" b="1" dirty="0" smtClean="0">
                <a:effectLst/>
              </a:rPr>
              <a:t> </a:t>
            </a:r>
            <a:r>
              <a:rPr lang="en-US" sz="2400" b="1" dirty="0" err="1" smtClean="0">
                <a:effectLst/>
              </a:rPr>
              <a:t>WorldCat</a:t>
            </a:r>
            <a:r>
              <a:rPr lang="en-US" sz="2400" b="1" dirty="0" smtClean="0">
                <a:effectLst/>
              </a:rPr>
              <a:t>  collections of more than 10,000 libraries worldwide</a:t>
            </a:r>
            <a:endParaRPr lang="lv-LV" sz="2400" b="1" dirty="0" smtClean="0">
              <a:effectLst/>
            </a:endParaRPr>
          </a:p>
          <a:p>
            <a:pPr algn="ctr"/>
            <a:endParaRPr lang="lv-LV" b="1" dirty="0" smtClean="0">
              <a:effectLst/>
            </a:endParaRPr>
          </a:p>
          <a:p>
            <a:r>
              <a:rPr lang="lv-LV" sz="2000" dirty="0" smtClean="0">
                <a:effectLst/>
                <a:hlinkClick r:id="rId2"/>
              </a:rPr>
              <a:t>Der </a:t>
            </a:r>
            <a:r>
              <a:rPr lang="lv-LV" sz="2000" dirty="0" err="1" smtClean="0">
                <a:effectLst/>
                <a:hlinkClick r:id="rId2"/>
              </a:rPr>
              <a:t>Zukunstsstaat</a:t>
            </a:r>
            <a:r>
              <a:rPr lang="lv-LV" sz="2000" dirty="0" smtClean="0">
                <a:effectLst/>
                <a:hlinkClick r:id="rId2"/>
              </a:rPr>
              <a:t> : </a:t>
            </a:r>
            <a:r>
              <a:rPr lang="lv-LV" sz="2000" dirty="0" err="1" smtClean="0">
                <a:effectLst/>
                <a:hlinkClick r:id="rId2"/>
              </a:rPr>
              <a:t>Produktion</a:t>
            </a:r>
            <a:r>
              <a:rPr lang="lv-LV" sz="2000" dirty="0" smtClean="0">
                <a:effectLst/>
                <a:hlinkClick r:id="rId2"/>
              </a:rPr>
              <a:t> </a:t>
            </a:r>
            <a:r>
              <a:rPr lang="lv-LV" sz="2000" dirty="0" err="1" smtClean="0">
                <a:effectLst/>
                <a:hlinkClick r:id="rId2"/>
              </a:rPr>
              <a:t>und</a:t>
            </a:r>
            <a:r>
              <a:rPr lang="lv-LV" sz="2000" dirty="0" smtClean="0">
                <a:effectLst/>
                <a:hlinkClick r:id="rId2"/>
              </a:rPr>
              <a:t> </a:t>
            </a:r>
            <a:r>
              <a:rPr lang="lv-LV" sz="2000" dirty="0" err="1" smtClean="0">
                <a:effectLst/>
                <a:hlinkClick r:id="rId2"/>
              </a:rPr>
              <a:t>Konsum</a:t>
            </a:r>
            <a:r>
              <a:rPr lang="lv-LV" sz="2000" dirty="0" smtClean="0">
                <a:effectLst/>
                <a:hlinkClick r:id="rId2"/>
              </a:rPr>
              <a:t> </a:t>
            </a:r>
            <a:r>
              <a:rPr lang="lv-LV" sz="2000" dirty="0" err="1" smtClean="0">
                <a:effectLst/>
                <a:hlinkClick r:id="rId2"/>
              </a:rPr>
              <a:t>im</a:t>
            </a:r>
            <a:r>
              <a:rPr lang="lv-LV" sz="2000" dirty="0" smtClean="0">
                <a:effectLst/>
                <a:hlinkClick r:id="rId2"/>
              </a:rPr>
              <a:t> </a:t>
            </a:r>
            <a:r>
              <a:rPr lang="lv-LV" sz="2000" dirty="0" err="1" smtClean="0">
                <a:effectLst/>
                <a:hlinkClick r:id="rId2"/>
              </a:rPr>
              <a:t>Sozialstaat</a:t>
            </a:r>
            <a:r>
              <a:rPr lang="lv-LV" sz="2000" dirty="0" smtClean="0">
                <a:effectLst/>
              </a:rPr>
              <a:t> (</a:t>
            </a:r>
            <a:r>
              <a:rPr lang="lv-LV" sz="2000" dirty="0" err="1" smtClean="0">
                <a:effectLst/>
              </a:rPr>
              <a:t>Book</a:t>
            </a:r>
            <a:r>
              <a:rPr lang="lv-LV" sz="2000" dirty="0" smtClean="0">
                <a:effectLst/>
              </a:rPr>
              <a:t> )</a:t>
            </a:r>
            <a:r>
              <a:rPr lang="lv-LV" sz="2000" dirty="0"/>
              <a:t> </a:t>
            </a:r>
            <a:r>
              <a:rPr lang="lv-LV" sz="2000" b="1" dirty="0" smtClean="0">
                <a:effectLst/>
              </a:rPr>
              <a:t>22</a:t>
            </a:r>
            <a:r>
              <a:rPr lang="lv-LV" sz="2000" dirty="0" smtClean="0">
                <a:effectLst/>
              </a:rPr>
              <a:t> </a:t>
            </a:r>
            <a:r>
              <a:rPr lang="lv-LV" sz="2000" dirty="0" err="1" smtClean="0">
                <a:effectLst/>
              </a:rPr>
              <a:t>editions</a:t>
            </a:r>
            <a:r>
              <a:rPr lang="lv-LV" sz="2000" dirty="0" smtClean="0">
                <a:effectLst/>
              </a:rPr>
              <a:t> </a:t>
            </a:r>
            <a:r>
              <a:rPr lang="lv-LV" sz="2000" dirty="0" err="1" smtClean="0">
                <a:effectLst/>
              </a:rPr>
              <a:t>published</a:t>
            </a:r>
            <a:r>
              <a:rPr lang="lv-LV" sz="2000" dirty="0" smtClean="0">
                <a:effectLst/>
              </a:rPr>
              <a:t> </a:t>
            </a:r>
            <a:r>
              <a:rPr lang="lv-LV" sz="2000" dirty="0" err="1" smtClean="0">
                <a:effectLst/>
              </a:rPr>
              <a:t>between</a:t>
            </a:r>
            <a:r>
              <a:rPr lang="lv-LV" sz="2000" dirty="0" smtClean="0">
                <a:effectLst/>
              </a:rPr>
              <a:t> 1919 </a:t>
            </a:r>
            <a:r>
              <a:rPr lang="lv-LV" sz="2000" dirty="0" err="1" smtClean="0">
                <a:effectLst/>
              </a:rPr>
              <a:t>and</a:t>
            </a:r>
            <a:r>
              <a:rPr lang="lv-LV" sz="2000" dirty="0" smtClean="0">
                <a:effectLst/>
              </a:rPr>
              <a:t> 1920 </a:t>
            </a:r>
            <a:r>
              <a:rPr lang="lv-LV" sz="2000" dirty="0" err="1" smtClean="0">
                <a:effectLst/>
              </a:rPr>
              <a:t>in</a:t>
            </a:r>
            <a:r>
              <a:rPr lang="lv-LV" sz="2000" dirty="0" smtClean="0">
                <a:effectLst/>
              </a:rPr>
              <a:t> </a:t>
            </a:r>
            <a:r>
              <a:rPr lang="lv-LV" sz="2000" dirty="0" err="1" smtClean="0">
                <a:effectLst/>
              </a:rPr>
              <a:t>German</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solidFill>
                  <a:srgbClr val="C00000"/>
                </a:solidFill>
                <a:effectLst/>
              </a:rPr>
              <a:t>168</a:t>
            </a:r>
            <a:r>
              <a:rPr lang="lv-LV" sz="2000" dirty="0" smtClean="0">
                <a:solidFill>
                  <a:srgbClr val="C00000"/>
                </a:solidFill>
                <a:effectLst/>
              </a:rPr>
              <a:t> </a:t>
            </a:r>
            <a:r>
              <a:rPr lang="lv-LV" sz="2000" dirty="0" err="1" smtClean="0">
                <a:solidFill>
                  <a:srgbClr val="C00000"/>
                </a:solidFill>
                <a:effectLst/>
              </a:rPr>
              <a:t>WorldCat</a:t>
            </a:r>
            <a:r>
              <a:rPr lang="lv-LV" sz="2000" dirty="0" smtClean="0">
                <a:solidFill>
                  <a:srgbClr val="C00000"/>
                </a:solidFill>
                <a:effectLst/>
              </a:rPr>
              <a:t> </a:t>
            </a:r>
            <a:r>
              <a:rPr lang="lv-LV" sz="2000" dirty="0" err="1" smtClean="0">
                <a:solidFill>
                  <a:srgbClr val="C00000"/>
                </a:solidFill>
                <a:effectLst/>
              </a:rPr>
              <a:t>libraries</a:t>
            </a:r>
            <a:r>
              <a:rPr lang="lv-LV" sz="2000" dirty="0" smtClean="0">
                <a:effectLst/>
              </a:rPr>
              <a:t>. </a:t>
            </a:r>
            <a:br>
              <a:rPr lang="lv-LV" sz="2000" dirty="0" smtClean="0">
                <a:effectLst/>
              </a:rPr>
            </a:br>
            <a:r>
              <a:rPr lang="lv-LV" sz="2000" dirty="0" smtClean="0">
                <a:effectLst/>
              </a:rPr>
              <a:t/>
            </a:r>
            <a:br>
              <a:rPr lang="lv-LV" sz="2000" dirty="0" smtClean="0">
                <a:effectLst/>
              </a:rPr>
            </a:br>
            <a:r>
              <a:rPr lang="lv-LV" sz="2000" dirty="0" err="1" smtClean="0">
                <a:effectLst/>
                <a:hlinkClick r:id="rId3"/>
              </a:rPr>
              <a:t>Palästina</a:t>
            </a:r>
            <a:r>
              <a:rPr lang="lv-LV" sz="2000" dirty="0" smtClean="0">
                <a:effectLst/>
                <a:hlinkClick r:id="rId3"/>
              </a:rPr>
              <a:t> </a:t>
            </a:r>
            <a:r>
              <a:rPr lang="lv-LV" sz="2000" dirty="0" err="1" smtClean="0">
                <a:effectLst/>
                <a:hlinkClick r:id="rId3"/>
              </a:rPr>
              <a:t>als</a:t>
            </a:r>
            <a:r>
              <a:rPr lang="lv-LV" sz="2000" dirty="0" smtClean="0">
                <a:effectLst/>
                <a:hlinkClick r:id="rId3"/>
              </a:rPr>
              <a:t> </a:t>
            </a:r>
            <a:r>
              <a:rPr lang="lv-LV" sz="2000" dirty="0" err="1" smtClean="0">
                <a:effectLst/>
                <a:hlinkClick r:id="rId3"/>
              </a:rPr>
              <a:t>jüdisches</a:t>
            </a:r>
            <a:r>
              <a:rPr lang="lv-LV" sz="2000" dirty="0" smtClean="0">
                <a:effectLst/>
                <a:hlinkClick r:id="rId3"/>
              </a:rPr>
              <a:t> </a:t>
            </a:r>
            <a:r>
              <a:rPr lang="lv-LV" sz="2000" dirty="0" err="1" smtClean="0">
                <a:effectLst/>
                <a:hlinkClick r:id="rId3"/>
              </a:rPr>
              <a:t>Ansiedlungsgebiet</a:t>
            </a:r>
            <a:r>
              <a:rPr lang="lv-LV" sz="2000" dirty="0" smtClean="0">
                <a:effectLst/>
              </a:rPr>
              <a:t>  (</a:t>
            </a:r>
            <a:r>
              <a:rPr lang="lv-LV" sz="2000" dirty="0" err="1" smtClean="0">
                <a:effectLst/>
              </a:rPr>
              <a:t>Book</a:t>
            </a:r>
            <a:r>
              <a:rPr lang="lv-LV" sz="2000" dirty="0" smtClean="0">
                <a:effectLst/>
              </a:rPr>
              <a:t> ) </a:t>
            </a:r>
            <a:r>
              <a:rPr lang="lv-LV" sz="2000" b="1" dirty="0" smtClean="0">
                <a:effectLst/>
              </a:rPr>
              <a:t>15</a:t>
            </a:r>
            <a:r>
              <a:rPr lang="lv-LV" sz="2000" dirty="0" smtClean="0">
                <a:effectLst/>
              </a:rPr>
              <a:t> </a:t>
            </a:r>
            <a:r>
              <a:rPr lang="lv-LV" sz="2000" dirty="0" err="1" smtClean="0">
                <a:effectLst/>
              </a:rPr>
              <a:t>editions</a:t>
            </a:r>
            <a:r>
              <a:rPr lang="lv-LV" sz="2000" dirty="0" smtClean="0">
                <a:effectLst/>
              </a:rPr>
              <a:t> </a:t>
            </a:r>
            <a:r>
              <a:rPr lang="lv-LV" sz="2000" dirty="0" err="1" smtClean="0">
                <a:effectLst/>
              </a:rPr>
              <a:t>published</a:t>
            </a:r>
            <a:r>
              <a:rPr lang="lv-LV" sz="2000" dirty="0" smtClean="0">
                <a:effectLst/>
              </a:rPr>
              <a:t> </a:t>
            </a:r>
            <a:r>
              <a:rPr lang="lv-LV" sz="2000" dirty="0" err="1" smtClean="0">
                <a:effectLst/>
              </a:rPr>
              <a:t>between</a:t>
            </a:r>
            <a:r>
              <a:rPr lang="lv-LV" sz="2000" dirty="0" smtClean="0">
                <a:effectLst/>
              </a:rPr>
              <a:t> 1918 </a:t>
            </a:r>
            <a:r>
              <a:rPr lang="lv-LV" sz="2000" dirty="0" err="1" smtClean="0">
                <a:effectLst/>
              </a:rPr>
              <a:t>and</a:t>
            </a:r>
            <a:r>
              <a:rPr lang="lv-LV" sz="2000" dirty="0" smtClean="0">
                <a:effectLst/>
              </a:rPr>
              <a:t> 1974 </a:t>
            </a:r>
            <a:r>
              <a:rPr lang="lv-LV" sz="2000" dirty="0" err="1" smtClean="0">
                <a:effectLst/>
              </a:rPr>
              <a:t>in</a:t>
            </a:r>
            <a:r>
              <a:rPr lang="lv-LV" sz="2000" dirty="0" smtClean="0">
                <a:effectLst/>
              </a:rPr>
              <a:t> 3 </a:t>
            </a:r>
            <a:r>
              <a:rPr lang="lv-LV" sz="2000" dirty="0" err="1" smtClean="0">
                <a:effectLst/>
              </a:rPr>
              <a:t>languages</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solidFill>
                  <a:srgbClr val="C00000"/>
                </a:solidFill>
                <a:effectLst/>
              </a:rPr>
              <a:t>103</a:t>
            </a:r>
            <a:r>
              <a:rPr lang="lv-LV" sz="2000" dirty="0" smtClean="0">
                <a:solidFill>
                  <a:srgbClr val="C00000"/>
                </a:solidFill>
                <a:effectLst/>
              </a:rPr>
              <a:t> </a:t>
            </a:r>
            <a:r>
              <a:rPr lang="lv-LV" sz="2000" dirty="0" err="1" smtClean="0">
                <a:solidFill>
                  <a:srgbClr val="C00000"/>
                </a:solidFill>
                <a:effectLst/>
              </a:rPr>
              <a:t>WorldCat</a:t>
            </a:r>
            <a:r>
              <a:rPr lang="lv-LV" sz="2000" dirty="0" smtClean="0">
                <a:solidFill>
                  <a:srgbClr val="C00000"/>
                </a:solidFill>
                <a:effectLst/>
              </a:rPr>
              <a:t> </a:t>
            </a:r>
            <a:r>
              <a:rPr lang="lv-LV" sz="2000" dirty="0" err="1" smtClean="0">
                <a:solidFill>
                  <a:srgbClr val="C00000"/>
                </a:solidFill>
                <a:effectLst/>
              </a:rPr>
              <a:t>libraries</a:t>
            </a:r>
            <a:r>
              <a:rPr lang="lv-LV" sz="2000" dirty="0" smtClean="0">
                <a:effectLst/>
              </a:rPr>
              <a:t>. </a:t>
            </a:r>
            <a:br>
              <a:rPr lang="lv-LV" sz="2000" dirty="0" smtClean="0">
                <a:effectLst/>
              </a:rPr>
            </a:br>
            <a:r>
              <a:rPr lang="lv-LV" sz="2000" dirty="0" smtClean="0">
                <a:effectLst/>
              </a:rPr>
              <a:t/>
            </a:r>
            <a:br>
              <a:rPr lang="lv-LV" sz="2000" dirty="0" smtClean="0">
                <a:effectLst/>
              </a:rPr>
            </a:br>
            <a:r>
              <a:rPr lang="lv-LV" sz="2000" dirty="0" err="1" smtClean="0">
                <a:effectLst/>
                <a:hlinkClick r:id="rId4"/>
              </a:rPr>
              <a:t>Grundriss</a:t>
            </a:r>
            <a:r>
              <a:rPr lang="lv-LV" sz="2000" dirty="0" smtClean="0">
                <a:effectLst/>
                <a:hlinkClick r:id="rId4"/>
              </a:rPr>
              <a:t> der </a:t>
            </a:r>
            <a:r>
              <a:rPr lang="lv-LV" sz="2000" dirty="0" err="1" smtClean="0">
                <a:effectLst/>
                <a:hlinkClick r:id="rId4"/>
              </a:rPr>
              <a:t>Statistik</a:t>
            </a:r>
            <a:r>
              <a:rPr lang="lv-LV" sz="2000" dirty="0" smtClean="0">
                <a:effectLst/>
                <a:hlinkClick r:id="rId4"/>
              </a:rPr>
              <a:t>; </a:t>
            </a:r>
            <a:r>
              <a:rPr lang="lv-LV" sz="2000" dirty="0" err="1" smtClean="0">
                <a:effectLst/>
                <a:hlinkClick r:id="rId4"/>
              </a:rPr>
              <a:t>enthaltend</a:t>
            </a:r>
            <a:r>
              <a:rPr lang="lv-LV" sz="2000" dirty="0" smtClean="0">
                <a:effectLst/>
                <a:hlinkClick r:id="rId4"/>
              </a:rPr>
              <a:t> </a:t>
            </a:r>
            <a:r>
              <a:rPr lang="lv-LV" sz="2000" dirty="0" err="1" smtClean="0">
                <a:effectLst/>
                <a:hlinkClick r:id="rId4"/>
              </a:rPr>
              <a:t>Bevölkerungs-,</a:t>
            </a:r>
            <a:r>
              <a:rPr lang="lv-LV" sz="2000" dirty="0" smtClean="0">
                <a:effectLst/>
                <a:hlinkClick r:id="rId4"/>
              </a:rPr>
              <a:t> </a:t>
            </a:r>
            <a:r>
              <a:rPr lang="lv-LV" sz="2000" dirty="0" err="1" smtClean="0">
                <a:effectLst/>
                <a:hlinkClick r:id="rId4"/>
              </a:rPr>
              <a:t>Wirtschafts-,</a:t>
            </a:r>
            <a:r>
              <a:rPr lang="lv-LV" sz="2000" dirty="0" smtClean="0">
                <a:effectLst/>
                <a:hlinkClick r:id="rId4"/>
              </a:rPr>
              <a:t> </a:t>
            </a:r>
            <a:r>
              <a:rPr lang="lv-LV" sz="2000" dirty="0" err="1" smtClean="0">
                <a:effectLst/>
                <a:hlinkClick r:id="rId4"/>
              </a:rPr>
              <a:t>Finanz-</a:t>
            </a:r>
            <a:r>
              <a:rPr lang="lv-LV" sz="2000" dirty="0" smtClean="0">
                <a:effectLst/>
                <a:hlinkClick r:id="rId4"/>
              </a:rPr>
              <a:t> </a:t>
            </a:r>
            <a:r>
              <a:rPr lang="lv-LV" sz="2000" dirty="0" err="1" smtClean="0">
                <a:effectLst/>
                <a:hlinkClick r:id="rId4"/>
              </a:rPr>
              <a:t>und</a:t>
            </a:r>
            <a:r>
              <a:rPr lang="lv-LV" sz="2000" dirty="0" smtClean="0">
                <a:effectLst/>
                <a:hlinkClick r:id="rId4"/>
              </a:rPr>
              <a:t> </a:t>
            </a:r>
            <a:r>
              <a:rPr lang="lv-LV" sz="2000" dirty="0" err="1" smtClean="0">
                <a:effectLst/>
                <a:hlinkClick r:id="rId4"/>
              </a:rPr>
              <a:t>Handels-Statistik</a:t>
            </a:r>
            <a:r>
              <a:rPr lang="lv-LV" sz="2000" dirty="0" smtClean="0">
                <a:effectLst/>
              </a:rPr>
              <a:t> (</a:t>
            </a:r>
            <a:r>
              <a:rPr lang="lv-LV" sz="2000" dirty="0" err="1" smtClean="0">
                <a:effectLst/>
              </a:rPr>
              <a:t>Book</a:t>
            </a:r>
            <a:r>
              <a:rPr lang="lv-LV" sz="2000" dirty="0" smtClean="0">
                <a:effectLst/>
              </a:rPr>
              <a:t> ) </a:t>
            </a:r>
            <a:r>
              <a:rPr lang="lv-LV" sz="2000" b="1" dirty="0" smtClean="0">
                <a:effectLst/>
              </a:rPr>
              <a:t>14</a:t>
            </a:r>
            <a:r>
              <a:rPr lang="lv-LV" sz="2000" dirty="0" smtClean="0">
                <a:effectLst/>
              </a:rPr>
              <a:t> </a:t>
            </a:r>
            <a:r>
              <a:rPr lang="lv-LV" sz="2000" dirty="0" err="1" smtClean="0">
                <a:effectLst/>
              </a:rPr>
              <a:t>editions</a:t>
            </a:r>
            <a:r>
              <a:rPr lang="lv-LV" sz="2000" dirty="0" smtClean="0">
                <a:effectLst/>
              </a:rPr>
              <a:t> </a:t>
            </a:r>
            <a:r>
              <a:rPr lang="lv-LV" sz="2000" dirty="0" err="1" smtClean="0">
                <a:effectLst/>
              </a:rPr>
              <a:t>published</a:t>
            </a:r>
            <a:r>
              <a:rPr lang="lv-LV" sz="2000" dirty="0" smtClean="0">
                <a:effectLst/>
              </a:rPr>
              <a:t> </a:t>
            </a:r>
            <a:r>
              <a:rPr lang="lv-LV" sz="2000" dirty="0" err="1" smtClean="0">
                <a:effectLst/>
              </a:rPr>
              <a:t>in</a:t>
            </a:r>
            <a:r>
              <a:rPr lang="lv-LV" sz="2000" dirty="0" smtClean="0">
                <a:effectLst/>
              </a:rPr>
              <a:t> 1913 </a:t>
            </a:r>
            <a:r>
              <a:rPr lang="lv-LV" sz="2000" dirty="0" err="1" smtClean="0">
                <a:effectLst/>
              </a:rPr>
              <a:t>in</a:t>
            </a:r>
            <a:r>
              <a:rPr lang="lv-LV" sz="2000" dirty="0" smtClean="0">
                <a:effectLst/>
              </a:rPr>
              <a:t> </a:t>
            </a:r>
            <a:r>
              <a:rPr lang="lv-LV" sz="2000" dirty="0" err="1" smtClean="0">
                <a:effectLst/>
              </a:rPr>
              <a:t>German</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effectLst/>
              </a:rPr>
              <a:t>82</a:t>
            </a:r>
            <a:r>
              <a:rPr lang="lv-LV" sz="2000" dirty="0" smtClean="0">
                <a:effectLst/>
              </a:rPr>
              <a:t> </a:t>
            </a:r>
            <a:r>
              <a:rPr lang="lv-LV" sz="2000" dirty="0" err="1" smtClean="0">
                <a:effectLst/>
              </a:rPr>
              <a:t>WorldCat</a:t>
            </a:r>
            <a:r>
              <a:rPr lang="lv-LV" sz="2000" dirty="0" smtClean="0">
                <a:effectLst/>
              </a:rPr>
              <a:t> </a:t>
            </a:r>
            <a:r>
              <a:rPr lang="lv-LV" sz="2000" dirty="0" err="1" smtClean="0">
                <a:effectLst/>
              </a:rPr>
              <a:t>libraries</a:t>
            </a:r>
            <a:r>
              <a:rPr lang="lv-LV" sz="2000" dirty="0" smtClean="0">
                <a:effectLst/>
              </a:rPr>
              <a:t>. </a:t>
            </a:r>
            <a:br>
              <a:rPr lang="lv-LV" sz="2000" dirty="0" smtClean="0">
                <a:effectLst/>
              </a:rPr>
            </a:br>
            <a:r>
              <a:rPr lang="lv-LV" sz="2000" dirty="0" smtClean="0">
                <a:effectLst/>
              </a:rPr>
              <a:t/>
            </a:r>
            <a:br>
              <a:rPr lang="lv-LV" sz="2000" dirty="0" smtClean="0">
                <a:effectLst/>
              </a:rPr>
            </a:br>
            <a:r>
              <a:rPr lang="lv-LV" sz="2000" dirty="0" err="1" smtClean="0">
                <a:effectLst/>
                <a:hlinkClick r:id="rId5"/>
              </a:rPr>
              <a:t>Sowjet-Rußland</a:t>
            </a:r>
            <a:r>
              <a:rPr lang="lv-LV" sz="2000" dirty="0" smtClean="0">
                <a:effectLst/>
              </a:rPr>
              <a:t> (</a:t>
            </a:r>
            <a:r>
              <a:rPr lang="lv-LV" sz="2000" dirty="0" err="1" smtClean="0">
                <a:effectLst/>
              </a:rPr>
              <a:t>Book</a:t>
            </a:r>
            <a:r>
              <a:rPr lang="lv-LV" sz="2000" dirty="0" smtClean="0">
                <a:effectLst/>
              </a:rPr>
              <a:t> ) </a:t>
            </a:r>
            <a:r>
              <a:rPr lang="lv-LV" sz="2000" b="1" dirty="0" smtClean="0">
                <a:effectLst/>
              </a:rPr>
              <a:t>7</a:t>
            </a:r>
            <a:r>
              <a:rPr lang="lv-LV" sz="2000" dirty="0" smtClean="0">
                <a:effectLst/>
              </a:rPr>
              <a:t> </a:t>
            </a:r>
            <a:r>
              <a:rPr lang="lv-LV" sz="2000" dirty="0" err="1" smtClean="0">
                <a:effectLst/>
              </a:rPr>
              <a:t>editions</a:t>
            </a:r>
            <a:r>
              <a:rPr lang="lv-LV" sz="2000" dirty="0" smtClean="0">
                <a:effectLst/>
              </a:rPr>
              <a:t> </a:t>
            </a:r>
            <a:r>
              <a:rPr lang="lv-LV" sz="2000" dirty="0" err="1" smtClean="0">
                <a:effectLst/>
              </a:rPr>
              <a:t>published</a:t>
            </a:r>
            <a:r>
              <a:rPr lang="lv-LV" sz="2000" dirty="0" smtClean="0">
                <a:effectLst/>
              </a:rPr>
              <a:t> </a:t>
            </a:r>
            <a:r>
              <a:rPr lang="lv-LV" sz="2000" dirty="0" err="1" smtClean="0">
                <a:effectLst/>
              </a:rPr>
              <a:t>in</a:t>
            </a:r>
            <a:r>
              <a:rPr lang="lv-LV" sz="2000" dirty="0" smtClean="0">
                <a:effectLst/>
              </a:rPr>
              <a:t> 1920 </a:t>
            </a:r>
            <a:r>
              <a:rPr lang="lv-LV" sz="2000" dirty="0" err="1" smtClean="0">
                <a:effectLst/>
              </a:rPr>
              <a:t>in</a:t>
            </a:r>
            <a:r>
              <a:rPr lang="lv-LV" sz="2000" dirty="0" smtClean="0">
                <a:effectLst/>
              </a:rPr>
              <a:t> </a:t>
            </a:r>
            <a:r>
              <a:rPr lang="lv-LV" sz="2000" dirty="0" err="1" smtClean="0">
                <a:effectLst/>
              </a:rPr>
              <a:t>German</a:t>
            </a:r>
            <a:r>
              <a:rPr lang="lv-LV" sz="2000" dirty="0" smtClean="0">
                <a:effectLst/>
              </a:rPr>
              <a:t> </a:t>
            </a:r>
            <a:r>
              <a:rPr lang="lv-LV" sz="2000" dirty="0" err="1" smtClean="0">
                <a:effectLst/>
              </a:rPr>
              <a:t>and</a:t>
            </a:r>
            <a:r>
              <a:rPr lang="lv-LV" sz="2000" dirty="0" smtClean="0">
                <a:effectLst/>
              </a:rPr>
              <a:t> </a:t>
            </a:r>
            <a:r>
              <a:rPr lang="lv-LV" sz="2000" dirty="0" err="1" smtClean="0">
                <a:effectLst/>
              </a:rPr>
              <a:t>English</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effectLst/>
              </a:rPr>
              <a:t>56</a:t>
            </a:r>
            <a:r>
              <a:rPr lang="lv-LV" sz="2000" dirty="0" smtClean="0">
                <a:effectLst/>
              </a:rPr>
              <a:t> </a:t>
            </a:r>
            <a:r>
              <a:rPr lang="lv-LV" sz="2000" dirty="0" err="1" smtClean="0">
                <a:effectLst/>
              </a:rPr>
              <a:t>WorldCat</a:t>
            </a:r>
            <a:r>
              <a:rPr lang="lv-LV" sz="2000" dirty="0" smtClean="0">
                <a:effectLst/>
              </a:rPr>
              <a:t> </a:t>
            </a:r>
            <a:r>
              <a:rPr lang="lv-LV" sz="2000" dirty="0" err="1" smtClean="0">
                <a:effectLst/>
              </a:rPr>
              <a:t>libraries</a:t>
            </a:r>
            <a:r>
              <a:rPr lang="lv-LV" sz="2000" dirty="0"/>
              <a:t>.</a:t>
            </a:r>
            <a:r>
              <a:rPr lang="lv-LV" sz="2000" dirty="0" smtClean="0">
                <a:effectLst/>
              </a:rPr>
              <a:t/>
            </a:r>
            <a:br>
              <a:rPr lang="lv-LV" sz="2000" dirty="0" smtClean="0">
                <a:effectLst/>
              </a:rPr>
            </a:br>
            <a:r>
              <a:rPr lang="lv-LV" sz="2000" dirty="0" smtClean="0">
                <a:effectLst/>
              </a:rPr>
              <a:t/>
            </a:r>
            <a:br>
              <a:rPr lang="lv-LV" sz="2000" dirty="0" smtClean="0">
                <a:effectLst/>
              </a:rPr>
            </a:br>
            <a:r>
              <a:rPr lang="lv-LV" sz="2000" dirty="0" smtClean="0">
                <a:effectLst/>
                <a:hlinkClick r:id="rId6"/>
              </a:rPr>
              <a:t>Der </a:t>
            </a:r>
            <a:r>
              <a:rPr lang="lv-LV" sz="2000" dirty="0" err="1" smtClean="0">
                <a:effectLst/>
                <a:hlinkClick r:id="rId6"/>
              </a:rPr>
              <a:t>Zukunftsstaat</a:t>
            </a:r>
            <a:r>
              <a:rPr lang="lv-LV" sz="2000" dirty="0" smtClean="0">
                <a:effectLst/>
                <a:hlinkClick r:id="rId6"/>
              </a:rPr>
              <a:t>; </a:t>
            </a:r>
            <a:r>
              <a:rPr lang="lv-LV" sz="2000" dirty="0" err="1" smtClean="0">
                <a:effectLst/>
                <a:hlinkClick r:id="rId6"/>
              </a:rPr>
              <a:t>wirtschaftstechnisches</a:t>
            </a:r>
            <a:r>
              <a:rPr lang="lv-LV" sz="2000" dirty="0" smtClean="0">
                <a:effectLst/>
                <a:hlinkClick r:id="rId6"/>
              </a:rPr>
              <a:t> </a:t>
            </a:r>
            <a:r>
              <a:rPr lang="lv-LV" sz="2000" dirty="0" err="1" smtClean="0">
                <a:effectLst/>
                <a:hlinkClick r:id="rId6"/>
              </a:rPr>
              <a:t>Ideal</a:t>
            </a:r>
            <a:r>
              <a:rPr lang="lv-LV" sz="2000" dirty="0" smtClean="0">
                <a:effectLst/>
                <a:hlinkClick r:id="rId6"/>
              </a:rPr>
              <a:t> </a:t>
            </a:r>
            <a:r>
              <a:rPr lang="lv-LV" sz="2000" dirty="0" err="1" smtClean="0">
                <a:effectLst/>
                <a:hlinkClick r:id="rId6"/>
              </a:rPr>
              <a:t>und</a:t>
            </a:r>
            <a:r>
              <a:rPr lang="lv-LV" sz="2000" dirty="0" smtClean="0">
                <a:effectLst/>
                <a:hlinkClick r:id="rId6"/>
              </a:rPr>
              <a:t> </a:t>
            </a:r>
            <a:r>
              <a:rPr lang="lv-LV" sz="2000" dirty="0" err="1" smtClean="0">
                <a:effectLst/>
                <a:hlinkClick r:id="rId6"/>
              </a:rPr>
              <a:t>volkswirtschaftliche</a:t>
            </a:r>
            <a:r>
              <a:rPr lang="lv-LV" sz="2000" dirty="0" smtClean="0">
                <a:effectLst/>
                <a:hlinkClick r:id="rId6"/>
              </a:rPr>
              <a:t> </a:t>
            </a:r>
            <a:r>
              <a:rPr lang="lv-LV" sz="2000" dirty="0" err="1" smtClean="0">
                <a:effectLst/>
                <a:hlinkClick r:id="rId6"/>
              </a:rPr>
              <a:t>Wirklichkeit</a:t>
            </a:r>
            <a:r>
              <a:rPr lang="lv-LV" sz="2000" dirty="0" smtClean="0">
                <a:effectLst/>
              </a:rPr>
              <a:t> (</a:t>
            </a:r>
            <a:r>
              <a:rPr lang="lv-LV" sz="2000" dirty="0" err="1" smtClean="0">
                <a:effectLst/>
              </a:rPr>
              <a:t>Book</a:t>
            </a:r>
            <a:r>
              <a:rPr lang="lv-LV" sz="2000" dirty="0" smtClean="0">
                <a:effectLst/>
              </a:rPr>
              <a:t> ) </a:t>
            </a:r>
            <a:r>
              <a:rPr lang="lv-LV" sz="2000" b="1" dirty="0" smtClean="0">
                <a:effectLst/>
              </a:rPr>
              <a:t>8</a:t>
            </a:r>
            <a:r>
              <a:rPr lang="lv-LV" sz="2000" dirty="0" smtClean="0">
                <a:effectLst/>
              </a:rPr>
              <a:t> </a:t>
            </a:r>
            <a:r>
              <a:rPr lang="lv-LV" sz="2000" dirty="0" err="1" smtClean="0">
                <a:effectLst/>
              </a:rPr>
              <a:t>editions</a:t>
            </a:r>
            <a:r>
              <a:rPr lang="lv-LV" sz="2000" dirty="0" smtClean="0">
                <a:effectLst/>
              </a:rPr>
              <a:t> </a:t>
            </a:r>
            <a:r>
              <a:rPr lang="lv-LV" sz="2000" dirty="0" err="1" smtClean="0">
                <a:effectLst/>
              </a:rPr>
              <a:t>published</a:t>
            </a:r>
            <a:r>
              <a:rPr lang="lv-LV" sz="2000" dirty="0" smtClean="0">
                <a:effectLst/>
              </a:rPr>
              <a:t> 1906 - 1927 </a:t>
            </a:r>
            <a:r>
              <a:rPr lang="lv-LV" sz="2000" dirty="0" err="1" smtClean="0">
                <a:effectLst/>
              </a:rPr>
              <a:t>in</a:t>
            </a:r>
            <a:r>
              <a:rPr lang="lv-LV" sz="2000" dirty="0" smtClean="0">
                <a:effectLst/>
              </a:rPr>
              <a:t> </a:t>
            </a:r>
            <a:r>
              <a:rPr lang="lv-LV" sz="2000" dirty="0" err="1" smtClean="0">
                <a:effectLst/>
              </a:rPr>
              <a:t>German</a:t>
            </a:r>
            <a:r>
              <a:rPr lang="lv-LV" sz="2000" dirty="0" smtClean="0">
                <a:effectLst/>
              </a:rPr>
              <a:t> </a:t>
            </a:r>
            <a:r>
              <a:rPr lang="lv-LV" sz="2000" dirty="0" err="1" smtClean="0">
                <a:effectLst/>
              </a:rPr>
              <a:t>and</a:t>
            </a:r>
            <a:r>
              <a:rPr lang="lv-LV" sz="2000" dirty="0" smtClean="0">
                <a:effectLst/>
              </a:rPr>
              <a:t> </a:t>
            </a:r>
            <a:r>
              <a:rPr lang="lv-LV" sz="2000" dirty="0" err="1" smtClean="0">
                <a:effectLst/>
              </a:rPr>
              <a:t>Russian</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effectLst/>
              </a:rPr>
              <a:t>54</a:t>
            </a:r>
            <a:r>
              <a:rPr lang="lv-LV" sz="2000" dirty="0" smtClean="0">
                <a:effectLst/>
              </a:rPr>
              <a:t> </a:t>
            </a:r>
            <a:r>
              <a:rPr lang="lv-LV" sz="2000" dirty="0" err="1" smtClean="0">
                <a:effectLst/>
              </a:rPr>
              <a:t>WorldCat</a:t>
            </a:r>
            <a:r>
              <a:rPr lang="lv-LV" sz="2000" dirty="0" smtClean="0">
                <a:effectLst/>
              </a:rPr>
              <a:t> </a:t>
            </a:r>
            <a:r>
              <a:rPr lang="lv-LV" sz="2000" dirty="0" err="1" smtClean="0">
                <a:effectLst/>
              </a:rPr>
              <a:t>libraries</a:t>
            </a:r>
            <a:r>
              <a:rPr lang="lv-LV" sz="2000" dirty="0" smtClean="0"/>
              <a:t>.</a:t>
            </a:r>
            <a:endParaRPr lang="lv-LV" sz="2000" dirty="0" smtClean="0">
              <a:effectLst/>
            </a:endParaRPr>
          </a:p>
        </p:txBody>
      </p:sp>
    </p:spTree>
    <p:extLst>
      <p:ext uri="{BB962C8B-B14F-4D97-AF65-F5344CB8AC3E}">
        <p14:creationId xmlns:p14="http://schemas.microsoft.com/office/powerpoint/2010/main" val="3116461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1" y="564211"/>
            <a:ext cx="8934991" cy="5786199"/>
          </a:xfrm>
          <a:prstGeom prst="rect">
            <a:avLst/>
          </a:prstGeom>
        </p:spPr>
        <p:txBody>
          <a:bodyPr wrap="square">
            <a:spAutoFit/>
          </a:bodyPr>
          <a:lstStyle/>
          <a:p>
            <a:pPr algn="ctr"/>
            <a:r>
              <a:rPr lang="lv-LV" sz="2400" b="1" dirty="0" err="1" smtClean="0">
                <a:effectLst/>
              </a:rPr>
              <a:t>Most</a:t>
            </a:r>
            <a:r>
              <a:rPr lang="lv-LV" sz="2400" b="1" dirty="0" smtClean="0">
                <a:effectLst/>
              </a:rPr>
              <a:t> </a:t>
            </a:r>
            <a:r>
              <a:rPr lang="lv-LV" sz="2400" b="1" dirty="0" err="1" smtClean="0">
                <a:effectLst/>
              </a:rPr>
              <a:t>widely</a:t>
            </a:r>
            <a:r>
              <a:rPr lang="lv-LV" sz="2400" b="1" dirty="0" smtClean="0">
                <a:effectLst/>
              </a:rPr>
              <a:t> </a:t>
            </a:r>
            <a:r>
              <a:rPr lang="lv-LV" sz="2400" b="1" dirty="0" err="1" smtClean="0">
                <a:effectLst/>
              </a:rPr>
              <a:t>held</a:t>
            </a:r>
            <a:r>
              <a:rPr lang="lv-LV" sz="2400" b="1" dirty="0" smtClean="0">
                <a:effectLst/>
              </a:rPr>
              <a:t> </a:t>
            </a:r>
            <a:r>
              <a:rPr lang="lv-LV" sz="2400" b="1" dirty="0" err="1" smtClean="0">
                <a:effectLst/>
              </a:rPr>
              <a:t>works</a:t>
            </a:r>
            <a:r>
              <a:rPr lang="lv-LV" sz="2400" b="1" dirty="0" smtClean="0">
                <a:effectLst/>
              </a:rPr>
              <a:t> </a:t>
            </a:r>
            <a:r>
              <a:rPr lang="lv-LV" sz="2400" b="1" dirty="0" err="1" smtClean="0">
                <a:effectLst/>
              </a:rPr>
              <a:t>by</a:t>
            </a:r>
            <a:r>
              <a:rPr lang="lv-LV" sz="2400" b="1" dirty="0" smtClean="0">
                <a:effectLst/>
              </a:rPr>
              <a:t> Kārlis Balodis </a:t>
            </a:r>
          </a:p>
          <a:p>
            <a:pPr algn="ctr"/>
            <a:r>
              <a:rPr lang="lv-LV" sz="2400" b="1" dirty="0" err="1" smtClean="0">
                <a:effectLst/>
              </a:rPr>
              <a:t>in</a:t>
            </a:r>
            <a:r>
              <a:rPr lang="lv-LV" sz="2400" b="1" dirty="0" smtClean="0">
                <a:effectLst/>
              </a:rPr>
              <a:t> </a:t>
            </a:r>
            <a:r>
              <a:rPr lang="en-US" sz="2400" b="1" dirty="0" err="1" smtClean="0">
                <a:effectLst/>
              </a:rPr>
              <a:t>WorldCat</a:t>
            </a:r>
            <a:r>
              <a:rPr lang="en-US" sz="2400" b="1" dirty="0" smtClean="0">
                <a:effectLst/>
              </a:rPr>
              <a:t>  collections of more than 10,000 libraries worldwide</a:t>
            </a:r>
            <a:endParaRPr lang="lv-LV" sz="2400" b="1" dirty="0" smtClean="0">
              <a:effectLst/>
            </a:endParaRPr>
          </a:p>
          <a:p>
            <a:pPr algn="ctr"/>
            <a:endParaRPr lang="lv-LV" sz="2400" b="1" dirty="0" smtClean="0">
              <a:effectLst/>
            </a:endParaRPr>
          </a:p>
          <a:p>
            <a:endParaRPr lang="lv-LV" dirty="0" smtClean="0">
              <a:effectLst/>
            </a:endParaRPr>
          </a:p>
          <a:p>
            <a:r>
              <a:rPr lang="lv-LV" sz="2000" dirty="0" err="1" smtClean="0">
                <a:effectLst/>
                <a:hlinkClick r:id="rId2"/>
              </a:rPr>
              <a:t>Die</a:t>
            </a:r>
            <a:r>
              <a:rPr lang="lv-LV" sz="2000" dirty="0" smtClean="0">
                <a:effectLst/>
                <a:hlinkClick r:id="rId2"/>
              </a:rPr>
              <a:t> </a:t>
            </a:r>
            <a:r>
              <a:rPr lang="lv-LV" sz="2000" dirty="0" err="1" smtClean="0">
                <a:effectLst/>
                <a:hlinkClick r:id="rId2"/>
              </a:rPr>
              <a:t>mittlere</a:t>
            </a:r>
            <a:r>
              <a:rPr lang="lv-LV" sz="2000" dirty="0" smtClean="0">
                <a:effectLst/>
                <a:hlinkClick r:id="rId2"/>
              </a:rPr>
              <a:t> </a:t>
            </a:r>
            <a:r>
              <a:rPr lang="lv-LV" sz="2000" dirty="0" err="1" smtClean="0">
                <a:effectLst/>
                <a:hlinkClick r:id="rId2"/>
              </a:rPr>
              <a:t>lebensdauer</a:t>
            </a:r>
            <a:r>
              <a:rPr lang="lv-LV" sz="2000" dirty="0" smtClean="0">
                <a:effectLst/>
                <a:hlinkClick r:id="rId2"/>
              </a:rPr>
              <a:t> </a:t>
            </a:r>
            <a:r>
              <a:rPr lang="lv-LV" sz="2000" dirty="0" err="1" smtClean="0">
                <a:effectLst/>
                <a:hlinkClick r:id="rId2"/>
              </a:rPr>
              <a:t>in</a:t>
            </a:r>
            <a:r>
              <a:rPr lang="lv-LV" sz="2000" dirty="0" smtClean="0">
                <a:effectLst/>
                <a:hlinkClick r:id="rId2"/>
              </a:rPr>
              <a:t> </a:t>
            </a:r>
            <a:r>
              <a:rPr lang="lv-LV" sz="2000" dirty="0" err="1" smtClean="0">
                <a:effectLst/>
                <a:hlinkClick r:id="rId2"/>
              </a:rPr>
              <a:t>stadt</a:t>
            </a:r>
            <a:r>
              <a:rPr lang="lv-LV" sz="2000" dirty="0" smtClean="0">
                <a:effectLst/>
                <a:hlinkClick r:id="rId2"/>
              </a:rPr>
              <a:t> </a:t>
            </a:r>
            <a:r>
              <a:rPr lang="lv-LV" sz="2000" dirty="0" err="1" smtClean="0">
                <a:effectLst/>
                <a:hlinkClick r:id="rId2"/>
              </a:rPr>
              <a:t>und</a:t>
            </a:r>
            <a:r>
              <a:rPr lang="lv-LV" sz="2000" dirty="0" smtClean="0">
                <a:effectLst/>
                <a:hlinkClick r:id="rId2"/>
              </a:rPr>
              <a:t> </a:t>
            </a:r>
            <a:r>
              <a:rPr lang="lv-LV" sz="2000" dirty="0" err="1" smtClean="0">
                <a:effectLst/>
                <a:hlinkClick r:id="rId2"/>
              </a:rPr>
              <a:t>land</a:t>
            </a:r>
            <a:r>
              <a:rPr lang="lv-LV" sz="2000" dirty="0" smtClean="0">
                <a:effectLst/>
              </a:rPr>
              <a:t>  (</a:t>
            </a:r>
            <a:r>
              <a:rPr lang="lv-LV" sz="2000" dirty="0" err="1" smtClean="0">
                <a:effectLst/>
              </a:rPr>
              <a:t>Book</a:t>
            </a:r>
            <a:r>
              <a:rPr lang="lv-LV" sz="2000" dirty="0" smtClean="0">
                <a:effectLst/>
              </a:rPr>
              <a:t> ) </a:t>
            </a:r>
            <a:r>
              <a:rPr lang="lv-LV" sz="2000" b="1" dirty="0" smtClean="0">
                <a:effectLst/>
              </a:rPr>
              <a:t>3</a:t>
            </a:r>
            <a:r>
              <a:rPr lang="lv-LV" sz="2000" dirty="0" smtClean="0">
                <a:effectLst/>
              </a:rPr>
              <a:t> </a:t>
            </a:r>
            <a:r>
              <a:rPr lang="lv-LV" sz="2000" dirty="0" err="1" smtClean="0">
                <a:effectLst/>
              </a:rPr>
              <a:t>editions</a:t>
            </a:r>
            <a:r>
              <a:rPr lang="lv-LV" sz="2000" dirty="0" smtClean="0">
                <a:effectLst/>
              </a:rPr>
              <a:t> </a:t>
            </a:r>
            <a:r>
              <a:rPr lang="lv-LV" sz="2000" dirty="0" err="1" smtClean="0">
                <a:effectLst/>
              </a:rPr>
              <a:t>published</a:t>
            </a:r>
            <a:r>
              <a:rPr lang="lv-LV" sz="2000" dirty="0" smtClean="0">
                <a:effectLst/>
              </a:rPr>
              <a:t> 1899 - 1990 </a:t>
            </a:r>
            <a:r>
              <a:rPr lang="lv-LV" sz="2000" dirty="0" err="1" smtClean="0">
                <a:effectLst/>
              </a:rPr>
              <a:t>in</a:t>
            </a:r>
            <a:r>
              <a:rPr lang="lv-LV" sz="2000" dirty="0" smtClean="0">
                <a:effectLst/>
              </a:rPr>
              <a:t> </a:t>
            </a:r>
            <a:r>
              <a:rPr lang="lv-LV" sz="2000" dirty="0" err="1" smtClean="0">
                <a:effectLst/>
              </a:rPr>
              <a:t>German</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effectLst/>
              </a:rPr>
              <a:t>49</a:t>
            </a:r>
            <a:r>
              <a:rPr lang="lv-LV" sz="2000" dirty="0" smtClean="0">
                <a:effectLst/>
              </a:rPr>
              <a:t> </a:t>
            </a:r>
            <a:r>
              <a:rPr lang="lv-LV" sz="2000" dirty="0" err="1" smtClean="0">
                <a:effectLst/>
              </a:rPr>
              <a:t>WorldCat</a:t>
            </a:r>
            <a:r>
              <a:rPr lang="lv-LV" sz="2000" dirty="0" smtClean="0">
                <a:effectLst/>
              </a:rPr>
              <a:t> </a:t>
            </a:r>
            <a:r>
              <a:rPr lang="lv-LV" sz="2000" dirty="0" err="1" smtClean="0">
                <a:effectLst/>
              </a:rPr>
              <a:t>libraries</a:t>
            </a:r>
            <a:r>
              <a:rPr lang="lv-LV" sz="2000" dirty="0"/>
              <a:t>.</a:t>
            </a:r>
            <a:r>
              <a:rPr lang="lv-LV" sz="2000" dirty="0" smtClean="0">
                <a:effectLst/>
              </a:rPr>
              <a:t/>
            </a:r>
            <a:br>
              <a:rPr lang="lv-LV" sz="2000" dirty="0" smtClean="0">
                <a:effectLst/>
              </a:rPr>
            </a:br>
            <a:r>
              <a:rPr lang="lv-LV" sz="2000" dirty="0" smtClean="0">
                <a:effectLst/>
              </a:rPr>
              <a:t/>
            </a:r>
            <a:br>
              <a:rPr lang="lv-LV" sz="2000" dirty="0" smtClean="0">
                <a:effectLst/>
              </a:rPr>
            </a:br>
            <a:r>
              <a:rPr lang="lv-LV" sz="2000" dirty="0" err="1" smtClean="0">
                <a:effectLst/>
                <a:hlinkClick r:id="rId3"/>
              </a:rPr>
              <a:t>Die</a:t>
            </a:r>
            <a:r>
              <a:rPr lang="lv-LV" sz="2000" dirty="0" smtClean="0">
                <a:effectLst/>
                <a:hlinkClick r:id="rId3"/>
              </a:rPr>
              <a:t> </a:t>
            </a:r>
            <a:r>
              <a:rPr lang="lv-LV" sz="2000" dirty="0" err="1" smtClean="0">
                <a:effectLst/>
                <a:hlinkClick r:id="rId3"/>
              </a:rPr>
              <a:t>Lebensfähigkeit</a:t>
            </a:r>
            <a:r>
              <a:rPr lang="lv-LV" sz="2000" dirty="0" smtClean="0">
                <a:effectLst/>
                <a:hlinkClick r:id="rId3"/>
              </a:rPr>
              <a:t> der </a:t>
            </a:r>
            <a:r>
              <a:rPr lang="lv-LV" sz="2000" dirty="0" err="1" smtClean="0">
                <a:effectLst/>
                <a:hlinkClick r:id="rId3"/>
              </a:rPr>
              <a:t>städtischen</a:t>
            </a:r>
            <a:r>
              <a:rPr lang="lv-LV" sz="2000" dirty="0" smtClean="0">
                <a:effectLst/>
                <a:hlinkClick r:id="rId3"/>
              </a:rPr>
              <a:t> </a:t>
            </a:r>
            <a:r>
              <a:rPr lang="lv-LV" sz="2000" dirty="0" err="1" smtClean="0">
                <a:effectLst/>
                <a:hlinkClick r:id="rId3"/>
              </a:rPr>
              <a:t>und</a:t>
            </a:r>
            <a:r>
              <a:rPr lang="lv-LV" sz="2000" dirty="0" smtClean="0">
                <a:effectLst/>
                <a:hlinkClick r:id="rId3"/>
              </a:rPr>
              <a:t> </a:t>
            </a:r>
            <a:r>
              <a:rPr lang="lv-LV" sz="2000" dirty="0" err="1" smtClean="0">
                <a:effectLst/>
                <a:hlinkClick r:id="rId3"/>
              </a:rPr>
              <a:t>ländlichen</a:t>
            </a:r>
            <a:r>
              <a:rPr lang="lv-LV" sz="2000" dirty="0" smtClean="0">
                <a:effectLst/>
                <a:hlinkClick r:id="rId3"/>
              </a:rPr>
              <a:t> </a:t>
            </a:r>
            <a:r>
              <a:rPr lang="lv-LV" sz="2000" dirty="0" err="1" smtClean="0">
                <a:effectLst/>
                <a:hlinkClick r:id="rId3"/>
              </a:rPr>
              <a:t>Bevölkerung</a:t>
            </a:r>
            <a:r>
              <a:rPr lang="lv-LV" sz="2000" dirty="0" smtClean="0">
                <a:effectLst/>
              </a:rPr>
              <a:t> (</a:t>
            </a:r>
            <a:r>
              <a:rPr lang="lv-LV" sz="2000" dirty="0" err="1" smtClean="0">
                <a:effectLst/>
              </a:rPr>
              <a:t>Book</a:t>
            </a:r>
            <a:r>
              <a:rPr lang="lv-LV" sz="2000" dirty="0" smtClean="0">
                <a:effectLst/>
              </a:rPr>
              <a:t>) </a:t>
            </a:r>
            <a:r>
              <a:rPr lang="lv-LV" sz="2000" b="1" dirty="0" smtClean="0">
                <a:effectLst/>
              </a:rPr>
              <a:t>9</a:t>
            </a:r>
            <a:r>
              <a:rPr lang="lv-LV" sz="2000" dirty="0" smtClean="0">
                <a:effectLst/>
              </a:rPr>
              <a:t> </a:t>
            </a:r>
            <a:r>
              <a:rPr lang="lv-LV" sz="2000" dirty="0" err="1" smtClean="0">
                <a:effectLst/>
              </a:rPr>
              <a:t>editions</a:t>
            </a:r>
            <a:r>
              <a:rPr lang="lv-LV" sz="2000" dirty="0" smtClean="0">
                <a:effectLst/>
              </a:rPr>
              <a:t> </a:t>
            </a:r>
            <a:r>
              <a:rPr lang="lv-LV" sz="2000" dirty="0" err="1" smtClean="0">
                <a:effectLst/>
              </a:rPr>
              <a:t>published</a:t>
            </a:r>
            <a:r>
              <a:rPr lang="lv-LV" sz="2000" dirty="0" smtClean="0">
                <a:effectLst/>
              </a:rPr>
              <a:t> 1897 - 2018 </a:t>
            </a:r>
            <a:r>
              <a:rPr lang="lv-LV" sz="2000" dirty="0" err="1" smtClean="0">
                <a:effectLst/>
              </a:rPr>
              <a:t>in</a:t>
            </a:r>
            <a:r>
              <a:rPr lang="lv-LV" sz="2000" dirty="0" smtClean="0">
                <a:effectLst/>
              </a:rPr>
              <a:t> </a:t>
            </a:r>
            <a:r>
              <a:rPr lang="lv-LV" sz="2000" dirty="0" err="1" smtClean="0">
                <a:effectLst/>
              </a:rPr>
              <a:t>German</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effectLst/>
              </a:rPr>
              <a:t>45</a:t>
            </a:r>
            <a:r>
              <a:rPr lang="lv-LV" sz="2000" dirty="0" smtClean="0">
                <a:effectLst/>
              </a:rPr>
              <a:t> </a:t>
            </a:r>
            <a:r>
              <a:rPr lang="lv-LV" sz="2000" dirty="0" err="1" smtClean="0">
                <a:effectLst/>
              </a:rPr>
              <a:t>WorldCat</a:t>
            </a:r>
            <a:r>
              <a:rPr lang="lv-LV" sz="2000" dirty="0" smtClean="0">
                <a:effectLst/>
              </a:rPr>
              <a:t> </a:t>
            </a:r>
            <a:r>
              <a:rPr lang="lv-LV" sz="2000" dirty="0" err="1" smtClean="0">
                <a:effectLst/>
              </a:rPr>
              <a:t>libraries</a:t>
            </a:r>
            <a:r>
              <a:rPr lang="lv-LV" sz="2000" dirty="0" smtClean="0">
                <a:effectLst/>
              </a:rPr>
              <a:t>. </a:t>
            </a:r>
            <a:br>
              <a:rPr lang="lv-LV" sz="2000" dirty="0" smtClean="0">
                <a:effectLst/>
              </a:rPr>
            </a:br>
            <a:r>
              <a:rPr lang="lv-LV" sz="2000" dirty="0" smtClean="0">
                <a:effectLst/>
              </a:rPr>
              <a:t/>
            </a:r>
            <a:br>
              <a:rPr lang="lv-LV" sz="2000" dirty="0" smtClean="0">
                <a:effectLst/>
              </a:rPr>
            </a:br>
            <a:r>
              <a:rPr lang="lv-LV" sz="2000" dirty="0" smtClean="0">
                <a:effectLst/>
                <a:hlinkClick r:id="rId4"/>
              </a:rPr>
              <a:t>K. </a:t>
            </a:r>
            <a:r>
              <a:rPr lang="lv-LV" sz="2000" dirty="0" err="1" smtClean="0">
                <a:effectLst/>
                <a:hlinkClick r:id="rId4"/>
              </a:rPr>
              <a:t>Baloscha</a:t>
            </a:r>
            <a:r>
              <a:rPr lang="lv-LV" sz="2000" dirty="0" smtClean="0">
                <a:effectLst/>
                <a:hlinkClick r:id="rId4"/>
              </a:rPr>
              <a:t> </a:t>
            </a:r>
            <a:r>
              <a:rPr lang="lv-LV" sz="2000" dirty="0" err="1" smtClean="0">
                <a:effectLst/>
                <a:hlinkClick r:id="rId4"/>
              </a:rPr>
              <a:t>Latwijas</a:t>
            </a:r>
            <a:r>
              <a:rPr lang="lv-LV" sz="2000" dirty="0" smtClean="0">
                <a:effectLst/>
                <a:hlinkClick r:id="rId4"/>
              </a:rPr>
              <a:t> </a:t>
            </a:r>
            <a:r>
              <a:rPr lang="lv-LV" sz="2000" dirty="0" err="1" smtClean="0">
                <a:effectLst/>
                <a:hlinkClick r:id="rId4"/>
              </a:rPr>
              <a:t>nahkotne</a:t>
            </a:r>
            <a:r>
              <a:rPr lang="lv-LV" sz="2000" dirty="0" smtClean="0">
                <a:effectLst/>
                <a:hlinkClick r:id="rId4"/>
              </a:rPr>
              <a:t> </a:t>
            </a:r>
            <a:r>
              <a:rPr lang="lv-LV" sz="2000" dirty="0" err="1" smtClean="0">
                <a:effectLst/>
                <a:hlinkClick r:id="rId4"/>
              </a:rPr>
              <a:t>pee</a:t>
            </a:r>
            <a:r>
              <a:rPr lang="lv-LV" sz="2000" dirty="0" smtClean="0">
                <a:effectLst/>
                <a:hlinkClick r:id="rId4"/>
              </a:rPr>
              <a:t> sliktas un </a:t>
            </a:r>
            <a:r>
              <a:rPr lang="lv-LV" sz="2000" dirty="0" err="1" smtClean="0">
                <a:effectLst/>
                <a:hlinkClick r:id="rId4"/>
              </a:rPr>
              <a:t>pee</a:t>
            </a:r>
            <a:r>
              <a:rPr lang="lv-LV" sz="2000" dirty="0" smtClean="0">
                <a:effectLst/>
                <a:hlinkClick r:id="rId4"/>
              </a:rPr>
              <a:t> labas </a:t>
            </a:r>
            <a:r>
              <a:rPr lang="lv-LV" sz="2000" dirty="0" err="1" smtClean="0">
                <a:effectLst/>
                <a:hlinkClick r:id="rId4"/>
              </a:rPr>
              <a:t>waldibas</a:t>
            </a:r>
            <a:r>
              <a:rPr lang="lv-LV" sz="2000" dirty="0" smtClean="0">
                <a:effectLst/>
              </a:rPr>
              <a:t> </a:t>
            </a:r>
            <a:r>
              <a:rPr lang="lv-LV" sz="2000" dirty="0"/>
              <a:t> </a:t>
            </a:r>
            <a:r>
              <a:rPr lang="lv-LV" sz="2000" dirty="0" err="1" smtClean="0">
                <a:effectLst/>
              </a:rPr>
              <a:t>in</a:t>
            </a:r>
            <a:r>
              <a:rPr lang="lv-LV" sz="2000" dirty="0" smtClean="0">
                <a:effectLst/>
              </a:rPr>
              <a:t> </a:t>
            </a:r>
            <a:r>
              <a:rPr lang="lv-LV" sz="2000" dirty="0" err="1" smtClean="0">
                <a:effectLst/>
              </a:rPr>
              <a:t>Latvian</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effectLst/>
              </a:rPr>
              <a:t>35</a:t>
            </a:r>
            <a:r>
              <a:rPr lang="lv-LV" sz="2000" dirty="0" smtClean="0">
                <a:effectLst/>
              </a:rPr>
              <a:t> </a:t>
            </a:r>
            <a:r>
              <a:rPr lang="lv-LV" sz="2000" dirty="0" err="1" smtClean="0">
                <a:effectLst/>
              </a:rPr>
              <a:t>WorldCat</a:t>
            </a:r>
            <a:r>
              <a:rPr lang="lv-LV" sz="2000" dirty="0" smtClean="0">
                <a:effectLst/>
              </a:rPr>
              <a:t> </a:t>
            </a:r>
            <a:r>
              <a:rPr lang="lv-LV" sz="2000" dirty="0" err="1" smtClean="0">
                <a:effectLst/>
              </a:rPr>
              <a:t>member</a:t>
            </a:r>
            <a:r>
              <a:rPr lang="lv-LV" sz="2000" dirty="0" smtClean="0">
                <a:effectLst/>
              </a:rPr>
              <a:t> </a:t>
            </a:r>
            <a:r>
              <a:rPr lang="lv-LV" sz="2000" dirty="0" err="1" smtClean="0">
                <a:effectLst/>
              </a:rPr>
              <a:t>libraries</a:t>
            </a:r>
            <a:r>
              <a:rPr lang="lv-LV" sz="2000" dirty="0" smtClean="0">
                <a:effectLst/>
              </a:rPr>
              <a:t> </a:t>
            </a:r>
            <a:r>
              <a:rPr lang="lv-LV" sz="2000" dirty="0" err="1" smtClean="0">
                <a:effectLst/>
              </a:rPr>
              <a:t>worldwide</a:t>
            </a:r>
            <a:r>
              <a:rPr lang="lv-LV" sz="2000" dirty="0" smtClean="0">
                <a:effectLst/>
              </a:rPr>
              <a:t> </a:t>
            </a:r>
            <a:br>
              <a:rPr lang="lv-LV" sz="2000" dirty="0" smtClean="0">
                <a:effectLst/>
              </a:rPr>
            </a:br>
            <a:r>
              <a:rPr lang="lv-LV" sz="2000" dirty="0" smtClean="0">
                <a:effectLst/>
              </a:rPr>
              <a:t/>
            </a:r>
            <a:br>
              <a:rPr lang="lv-LV" sz="2000" dirty="0" smtClean="0">
                <a:effectLst/>
              </a:rPr>
            </a:br>
            <a:r>
              <a:rPr lang="lv-LV" sz="2000" dirty="0" smtClean="0">
                <a:effectLst/>
                <a:hlinkClick r:id="rId5"/>
              </a:rPr>
              <a:t>Der </a:t>
            </a:r>
            <a:r>
              <a:rPr lang="lv-LV" sz="2000" dirty="0" err="1" smtClean="0">
                <a:effectLst/>
                <a:hlinkClick r:id="rId5"/>
              </a:rPr>
              <a:t>Staat</a:t>
            </a:r>
            <a:r>
              <a:rPr lang="lv-LV" sz="2000" dirty="0" smtClean="0">
                <a:effectLst/>
                <a:hlinkClick r:id="rId5"/>
              </a:rPr>
              <a:t> Santa </a:t>
            </a:r>
            <a:r>
              <a:rPr lang="lv-LV" sz="2000" dirty="0" err="1" smtClean="0">
                <a:effectLst/>
                <a:hlinkClick r:id="rId5"/>
              </a:rPr>
              <a:t>Catharina</a:t>
            </a:r>
            <a:r>
              <a:rPr lang="lv-LV" sz="2000" dirty="0" smtClean="0">
                <a:effectLst/>
                <a:hlinkClick r:id="rId5"/>
              </a:rPr>
              <a:t> </a:t>
            </a:r>
            <a:r>
              <a:rPr lang="lv-LV" sz="2000" dirty="0" err="1" smtClean="0">
                <a:effectLst/>
                <a:hlinkClick r:id="rId5"/>
              </a:rPr>
              <a:t>in</a:t>
            </a:r>
            <a:r>
              <a:rPr lang="lv-LV" sz="2000" dirty="0" smtClean="0">
                <a:effectLst/>
                <a:hlinkClick r:id="rId5"/>
              </a:rPr>
              <a:t> </a:t>
            </a:r>
            <a:r>
              <a:rPr lang="lv-LV" sz="2000" dirty="0" err="1" smtClean="0">
                <a:effectLst/>
                <a:hlinkClick r:id="rId5"/>
              </a:rPr>
              <a:t>Südbrasilien</a:t>
            </a:r>
            <a:r>
              <a:rPr lang="lv-LV" sz="2000" dirty="0" smtClean="0">
                <a:effectLst/>
              </a:rPr>
              <a:t>  (</a:t>
            </a:r>
            <a:r>
              <a:rPr lang="lv-LV" sz="2000" dirty="0" err="1" smtClean="0">
                <a:effectLst/>
              </a:rPr>
              <a:t>Book</a:t>
            </a:r>
            <a:r>
              <a:rPr lang="lv-LV" sz="2000" dirty="0" smtClean="0">
                <a:effectLst/>
              </a:rPr>
              <a:t>) </a:t>
            </a:r>
            <a:r>
              <a:rPr lang="lv-LV" sz="2000" b="1" dirty="0" smtClean="0">
                <a:effectLst/>
              </a:rPr>
              <a:t>7</a:t>
            </a:r>
            <a:r>
              <a:rPr lang="lv-LV" sz="2000" dirty="0" smtClean="0">
                <a:effectLst/>
              </a:rPr>
              <a:t> </a:t>
            </a:r>
            <a:r>
              <a:rPr lang="lv-LV" sz="2000" dirty="0" err="1" smtClean="0">
                <a:effectLst/>
              </a:rPr>
              <a:t>editions</a:t>
            </a:r>
            <a:r>
              <a:rPr lang="lv-LV" sz="2000" dirty="0" smtClean="0">
                <a:effectLst/>
              </a:rPr>
              <a:t> </a:t>
            </a:r>
            <a:r>
              <a:rPr lang="lv-LV" sz="2000" dirty="0" err="1" smtClean="0">
                <a:effectLst/>
              </a:rPr>
              <a:t>published</a:t>
            </a:r>
            <a:r>
              <a:rPr lang="lv-LV" sz="2000" dirty="0" smtClean="0">
                <a:effectLst/>
              </a:rPr>
              <a:t> 1892 - 2013 </a:t>
            </a:r>
            <a:r>
              <a:rPr lang="lv-LV" sz="2000" dirty="0" err="1" smtClean="0">
                <a:effectLst/>
              </a:rPr>
              <a:t>in</a:t>
            </a:r>
            <a:r>
              <a:rPr lang="lv-LV" sz="2000" dirty="0" smtClean="0">
                <a:effectLst/>
              </a:rPr>
              <a:t> </a:t>
            </a:r>
            <a:r>
              <a:rPr lang="lv-LV" sz="2000" dirty="0" err="1" smtClean="0">
                <a:effectLst/>
              </a:rPr>
              <a:t>German</a:t>
            </a:r>
            <a:r>
              <a:rPr lang="lv-LV" sz="2000" dirty="0" smtClean="0">
                <a:effectLst/>
              </a:rPr>
              <a:t> </a:t>
            </a:r>
            <a:r>
              <a:rPr lang="lv-LV" sz="2000" dirty="0" err="1" smtClean="0">
                <a:effectLst/>
              </a:rPr>
              <a:t>and</a:t>
            </a:r>
            <a:r>
              <a:rPr lang="lv-LV" sz="2000" dirty="0" smtClean="0">
                <a:effectLst/>
              </a:rPr>
              <a:t> </a:t>
            </a:r>
            <a:r>
              <a:rPr lang="lv-LV" sz="2000" dirty="0" err="1" smtClean="0">
                <a:effectLst/>
              </a:rPr>
              <a:t>English</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effectLst/>
              </a:rPr>
              <a:t>34</a:t>
            </a:r>
            <a:r>
              <a:rPr lang="lv-LV" sz="2000" dirty="0" smtClean="0">
                <a:effectLst/>
              </a:rPr>
              <a:t> </a:t>
            </a:r>
            <a:r>
              <a:rPr lang="lv-LV" sz="2000" dirty="0" err="1" smtClean="0">
                <a:effectLst/>
              </a:rPr>
              <a:t>WorldCat</a:t>
            </a:r>
            <a:r>
              <a:rPr lang="lv-LV" sz="2000" dirty="0" smtClean="0">
                <a:effectLst/>
              </a:rPr>
              <a:t> </a:t>
            </a:r>
            <a:r>
              <a:rPr lang="lv-LV" sz="2000" dirty="0" err="1" smtClean="0">
                <a:effectLst/>
              </a:rPr>
              <a:t>libraries</a:t>
            </a:r>
            <a:r>
              <a:rPr lang="lv-LV" sz="2000" dirty="0"/>
              <a:t>.</a:t>
            </a:r>
            <a:r>
              <a:rPr lang="lv-LV" sz="2000" dirty="0" smtClean="0">
                <a:effectLst/>
              </a:rPr>
              <a:t/>
            </a:r>
            <a:br>
              <a:rPr lang="lv-LV" sz="2000" dirty="0" smtClean="0">
                <a:effectLst/>
              </a:rPr>
            </a:br>
            <a:r>
              <a:rPr lang="lv-LV" sz="2000" dirty="0" smtClean="0">
                <a:effectLst/>
              </a:rPr>
              <a:t/>
            </a:r>
            <a:br>
              <a:rPr lang="lv-LV" sz="2000" dirty="0" smtClean="0">
                <a:effectLst/>
              </a:rPr>
            </a:br>
            <a:r>
              <a:rPr lang="lv-LV" sz="2000" dirty="0" err="1" smtClean="0">
                <a:effectLst/>
                <a:hlinkClick r:id="rId6"/>
              </a:rPr>
              <a:t>Die</a:t>
            </a:r>
            <a:r>
              <a:rPr lang="lv-LV" sz="2000" dirty="0" smtClean="0">
                <a:effectLst/>
                <a:hlinkClick r:id="rId6"/>
              </a:rPr>
              <a:t> </a:t>
            </a:r>
            <a:r>
              <a:rPr lang="lv-LV" sz="2000" dirty="0" err="1" smtClean="0">
                <a:effectLst/>
                <a:hlinkClick r:id="rId6"/>
              </a:rPr>
              <a:t>mittlere</a:t>
            </a:r>
            <a:r>
              <a:rPr lang="lv-LV" sz="2000" dirty="0" smtClean="0">
                <a:effectLst/>
                <a:hlinkClick r:id="rId6"/>
              </a:rPr>
              <a:t> </a:t>
            </a:r>
            <a:r>
              <a:rPr lang="lv-LV" sz="2000" dirty="0" err="1" smtClean="0">
                <a:effectLst/>
                <a:hlinkClick r:id="rId6"/>
              </a:rPr>
              <a:t>Lebensdauer</a:t>
            </a:r>
            <a:r>
              <a:rPr lang="lv-LV" sz="2000" dirty="0" smtClean="0">
                <a:effectLst/>
                <a:hlinkClick r:id="rId6"/>
              </a:rPr>
              <a:t> </a:t>
            </a:r>
            <a:r>
              <a:rPr lang="lv-LV" sz="2000" dirty="0" err="1" smtClean="0">
                <a:effectLst/>
                <a:hlinkClick r:id="rId6"/>
              </a:rPr>
              <a:t>in</a:t>
            </a:r>
            <a:r>
              <a:rPr lang="lv-LV" sz="2000" dirty="0" smtClean="0">
                <a:effectLst/>
                <a:hlinkClick r:id="rId6"/>
              </a:rPr>
              <a:t> </a:t>
            </a:r>
            <a:r>
              <a:rPr lang="lv-LV" sz="2000" dirty="0" err="1" smtClean="0">
                <a:effectLst/>
                <a:hlinkClick r:id="rId6"/>
              </a:rPr>
              <a:t>Stadt</a:t>
            </a:r>
            <a:r>
              <a:rPr lang="lv-LV" sz="2000" dirty="0" smtClean="0">
                <a:effectLst/>
                <a:hlinkClick r:id="rId6"/>
              </a:rPr>
              <a:t> </a:t>
            </a:r>
            <a:r>
              <a:rPr lang="lv-LV" sz="2000" dirty="0" err="1" smtClean="0">
                <a:effectLst/>
                <a:hlinkClick r:id="rId6"/>
              </a:rPr>
              <a:t>und</a:t>
            </a:r>
            <a:r>
              <a:rPr lang="lv-LV" sz="2000" dirty="0" smtClean="0">
                <a:effectLst/>
                <a:hlinkClick r:id="rId6"/>
              </a:rPr>
              <a:t> </a:t>
            </a:r>
            <a:r>
              <a:rPr lang="lv-LV" sz="2000" dirty="0" err="1" smtClean="0">
                <a:effectLst/>
                <a:hlinkClick r:id="rId6"/>
              </a:rPr>
              <a:t>Land</a:t>
            </a:r>
            <a:r>
              <a:rPr lang="lv-LV" sz="2000" dirty="0" smtClean="0">
                <a:effectLst/>
              </a:rPr>
              <a:t>  (</a:t>
            </a:r>
            <a:r>
              <a:rPr lang="lv-LV" sz="2000" dirty="0" err="1" smtClean="0">
                <a:effectLst/>
              </a:rPr>
              <a:t>Book</a:t>
            </a:r>
            <a:r>
              <a:rPr lang="lv-LV" sz="2000" dirty="0" smtClean="0">
                <a:effectLst/>
              </a:rPr>
              <a:t>) </a:t>
            </a:r>
            <a:r>
              <a:rPr lang="lv-LV" sz="2000" b="1" dirty="0" smtClean="0">
                <a:effectLst/>
              </a:rPr>
              <a:t> </a:t>
            </a:r>
            <a:r>
              <a:rPr lang="lv-LV" sz="2000" dirty="0" smtClean="0">
                <a:effectLst/>
              </a:rPr>
              <a:t> </a:t>
            </a:r>
            <a:r>
              <a:rPr lang="lv-LV" sz="2000" dirty="0" err="1" smtClean="0">
                <a:effectLst/>
              </a:rPr>
              <a:t>editions</a:t>
            </a:r>
            <a:r>
              <a:rPr lang="lv-LV" sz="2000" dirty="0" smtClean="0">
                <a:effectLst/>
              </a:rPr>
              <a:t> </a:t>
            </a:r>
            <a:r>
              <a:rPr lang="lv-LV" sz="2000" dirty="0" err="1" smtClean="0">
                <a:effectLst/>
              </a:rPr>
              <a:t>published</a:t>
            </a:r>
            <a:r>
              <a:rPr lang="lv-LV" sz="2000" dirty="0" smtClean="0">
                <a:effectLst/>
              </a:rPr>
              <a:t> 1899 - 2017 </a:t>
            </a:r>
            <a:r>
              <a:rPr lang="lv-LV" sz="2000" dirty="0" err="1" smtClean="0">
                <a:effectLst/>
              </a:rPr>
              <a:t>in</a:t>
            </a:r>
            <a:r>
              <a:rPr lang="lv-LV" sz="2000" dirty="0" smtClean="0">
                <a:effectLst/>
              </a:rPr>
              <a:t> </a:t>
            </a:r>
            <a:r>
              <a:rPr lang="lv-LV" sz="2000" dirty="0" err="1" smtClean="0">
                <a:effectLst/>
              </a:rPr>
              <a:t>German</a:t>
            </a:r>
            <a:r>
              <a:rPr lang="lv-LV" sz="2000" dirty="0" smtClean="0">
                <a:effectLst/>
              </a:rPr>
              <a:t> </a:t>
            </a:r>
            <a:r>
              <a:rPr lang="lv-LV" sz="2000" dirty="0" err="1" smtClean="0">
                <a:effectLst/>
              </a:rPr>
              <a:t>and</a:t>
            </a:r>
            <a:r>
              <a:rPr lang="lv-LV" sz="2000" dirty="0" smtClean="0">
                <a:effectLst/>
              </a:rPr>
              <a:t> </a:t>
            </a:r>
            <a:r>
              <a:rPr lang="lv-LV" sz="2000" dirty="0" err="1" smtClean="0">
                <a:effectLst/>
              </a:rPr>
              <a:t>English</a:t>
            </a:r>
            <a:r>
              <a:rPr lang="lv-LV" sz="2000" dirty="0" smtClean="0">
                <a:effectLst/>
              </a:rPr>
              <a:t> </a:t>
            </a:r>
            <a:r>
              <a:rPr lang="lv-LV" sz="2000" dirty="0" err="1" smtClean="0">
                <a:effectLst/>
              </a:rPr>
              <a:t>and</a:t>
            </a:r>
            <a:r>
              <a:rPr lang="lv-LV" sz="2000" dirty="0" smtClean="0">
                <a:effectLst/>
              </a:rPr>
              <a:t> </a:t>
            </a:r>
            <a:r>
              <a:rPr lang="lv-LV" sz="2000" dirty="0" err="1" smtClean="0">
                <a:effectLst/>
              </a:rPr>
              <a:t>held</a:t>
            </a:r>
            <a:r>
              <a:rPr lang="lv-LV" sz="2000" dirty="0" smtClean="0">
                <a:effectLst/>
              </a:rPr>
              <a:t> </a:t>
            </a:r>
            <a:r>
              <a:rPr lang="lv-LV" sz="2000" dirty="0" err="1" smtClean="0">
                <a:effectLst/>
              </a:rPr>
              <a:t>by</a:t>
            </a:r>
            <a:r>
              <a:rPr lang="lv-LV" sz="2000" dirty="0" smtClean="0">
                <a:effectLst/>
              </a:rPr>
              <a:t> </a:t>
            </a:r>
            <a:r>
              <a:rPr lang="lv-LV" sz="2000" b="1" dirty="0" smtClean="0">
                <a:effectLst/>
              </a:rPr>
              <a:t>26</a:t>
            </a:r>
            <a:r>
              <a:rPr lang="lv-LV" sz="2000" dirty="0" smtClean="0">
                <a:effectLst/>
              </a:rPr>
              <a:t> </a:t>
            </a:r>
            <a:r>
              <a:rPr lang="lv-LV" sz="2000" dirty="0" err="1" smtClean="0">
                <a:effectLst/>
              </a:rPr>
              <a:t>WorldCat</a:t>
            </a:r>
            <a:r>
              <a:rPr lang="lv-LV" sz="2000" dirty="0" smtClean="0">
                <a:effectLst/>
              </a:rPr>
              <a:t> </a:t>
            </a:r>
            <a:r>
              <a:rPr lang="lv-LV" sz="2000" dirty="0" err="1" smtClean="0">
                <a:effectLst/>
              </a:rPr>
              <a:t>libraries</a:t>
            </a:r>
            <a:r>
              <a:rPr lang="lv-LV" sz="2000" dirty="0"/>
              <a:t>.</a:t>
            </a:r>
            <a:endParaRPr lang="lv-LV" sz="2000" dirty="0">
              <a:effectLst/>
            </a:endParaRPr>
          </a:p>
        </p:txBody>
      </p:sp>
    </p:spTree>
    <p:extLst>
      <p:ext uri="{BB962C8B-B14F-4D97-AF65-F5344CB8AC3E}">
        <p14:creationId xmlns:p14="http://schemas.microsoft.com/office/powerpoint/2010/main" val="4187587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856984" cy="1143000"/>
          </a:xfrm>
        </p:spPr>
        <p:txBody>
          <a:bodyPr>
            <a:normAutofit fontScale="90000"/>
          </a:bodyPr>
          <a:lstStyle/>
          <a:p>
            <a:r>
              <a:rPr lang="lv-LV" sz="2800" dirty="0"/>
              <a:t>Faktiskais un iespējamais atsevišķu valstu iedzīvotāju skaits saskaņā ar K.Baloža vērtējumu.</a:t>
            </a:r>
            <a:br>
              <a:rPr lang="lv-LV" sz="2800" dirty="0"/>
            </a:br>
            <a:r>
              <a:rPr lang="lv-LV" sz="1800" u="sng" dirty="0" smtClean="0"/>
              <a:t>Avots: </a:t>
            </a:r>
            <a:r>
              <a:rPr lang="lv-LV" sz="1800" dirty="0" err="1" smtClean="0"/>
              <a:t>Ballod</a:t>
            </a:r>
            <a:r>
              <a:rPr lang="lv-LV" sz="1800" dirty="0" smtClean="0"/>
              <a:t> </a:t>
            </a:r>
            <a:r>
              <a:rPr lang="lv-LV" sz="1800" dirty="0"/>
              <a:t>C. </a:t>
            </a:r>
            <a:r>
              <a:rPr lang="lv-LV" sz="1800" dirty="0" err="1"/>
              <a:t>Quel</a:t>
            </a:r>
            <a:r>
              <a:rPr lang="lv-LV" sz="1800" dirty="0"/>
              <a:t> </a:t>
            </a:r>
            <a:r>
              <a:rPr lang="lv-LV" sz="1800" dirty="0" err="1"/>
              <a:t>maximum</a:t>
            </a:r>
            <a:r>
              <a:rPr lang="lv-LV" sz="1800" dirty="0"/>
              <a:t> </a:t>
            </a:r>
            <a:r>
              <a:rPr lang="lv-LV" sz="1800" dirty="0" err="1"/>
              <a:t>de</a:t>
            </a:r>
            <a:r>
              <a:rPr lang="lv-LV" sz="1800" dirty="0"/>
              <a:t> </a:t>
            </a:r>
            <a:r>
              <a:rPr lang="lv-LV" sz="1800" dirty="0" err="1"/>
              <a:t>population</a:t>
            </a:r>
            <a:r>
              <a:rPr lang="lv-LV" sz="1800" dirty="0"/>
              <a:t> </a:t>
            </a:r>
            <a:r>
              <a:rPr lang="lv-LV" sz="1800" dirty="0" err="1"/>
              <a:t>notre</a:t>
            </a:r>
            <a:r>
              <a:rPr lang="lv-LV" sz="1800" dirty="0"/>
              <a:t> </a:t>
            </a:r>
            <a:r>
              <a:rPr lang="lv-LV" sz="1800" dirty="0" err="1"/>
              <a:t>terre</a:t>
            </a:r>
            <a:r>
              <a:rPr lang="lv-LV" sz="1800" dirty="0"/>
              <a:t> </a:t>
            </a:r>
            <a:r>
              <a:rPr lang="lv-LV" sz="1800" dirty="0" err="1"/>
              <a:t>est</a:t>
            </a:r>
            <a:r>
              <a:rPr lang="lv-LV" sz="1800" dirty="0"/>
              <a:t> elle </a:t>
            </a:r>
            <a:r>
              <a:rPr lang="lv-LV" sz="1800" dirty="0" err="1"/>
              <a:t>en</a:t>
            </a:r>
            <a:r>
              <a:rPr lang="lv-LV" sz="1800" dirty="0"/>
              <a:t> </a:t>
            </a:r>
            <a:r>
              <a:rPr lang="lv-LV" sz="1800" dirty="0" err="1"/>
              <a:t>etat</a:t>
            </a:r>
            <a:r>
              <a:rPr lang="lv-LV" sz="1800" dirty="0"/>
              <a:t> </a:t>
            </a:r>
            <a:r>
              <a:rPr lang="lv-LV" sz="1800" dirty="0" err="1"/>
              <a:t>d’alimenter</a:t>
            </a:r>
            <a:r>
              <a:rPr lang="lv-LV" sz="1800" dirty="0"/>
              <a:t>? – Latvijas Universitātes raksti. IV burtnīca. Rīga, 1922. </a:t>
            </a:r>
            <a:r>
              <a:rPr lang="lv-LV" sz="1800" dirty="0" smtClean="0"/>
              <a:t>175.lpp.</a:t>
            </a:r>
            <a:endParaRPr lang="lv-LV" sz="1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701001138"/>
              </p:ext>
            </p:extLst>
          </p:nvPr>
        </p:nvGraphicFramePr>
        <p:xfrm>
          <a:off x="107498" y="1600201"/>
          <a:ext cx="8928997" cy="5390900"/>
        </p:xfrm>
        <a:graphic>
          <a:graphicData uri="http://schemas.openxmlformats.org/drawingml/2006/table">
            <a:tbl>
              <a:tblPr firstRow="1" bandRow="1">
                <a:tableStyleId>{5C22544A-7EE6-4342-B048-85BDC9FD1C3A}</a:tableStyleId>
              </a:tblPr>
              <a:tblGrid>
                <a:gridCol w="1275571"/>
                <a:gridCol w="1275571"/>
                <a:gridCol w="1275571"/>
                <a:gridCol w="1275571"/>
                <a:gridCol w="1275571"/>
                <a:gridCol w="1275571"/>
                <a:gridCol w="1275571"/>
              </a:tblGrid>
              <a:tr h="634892">
                <a:tc>
                  <a:txBody>
                    <a:bodyPr/>
                    <a:lstStyle/>
                    <a:p>
                      <a:pPr algn="ctr"/>
                      <a:endParaRPr lang="lv-LV" dirty="0"/>
                    </a:p>
                  </a:txBody>
                  <a:tcPr/>
                </a:tc>
                <a:tc gridSpan="2">
                  <a:txBody>
                    <a:bodyPr/>
                    <a:lstStyle/>
                    <a:p>
                      <a:pPr algn="ctr"/>
                      <a:r>
                        <a:rPr lang="lv-LV" dirty="0" err="1" smtClean="0"/>
                        <a:t>Lauksaimn.zemes</a:t>
                      </a:r>
                      <a:r>
                        <a:rPr lang="lv-LV" dirty="0" smtClean="0"/>
                        <a:t>,</a:t>
                      </a:r>
                    </a:p>
                    <a:p>
                      <a:pPr algn="ctr"/>
                      <a:r>
                        <a:rPr lang="lv-LV" dirty="0" smtClean="0"/>
                        <a:t>Miljoni hektāru</a:t>
                      </a:r>
                      <a:endParaRPr lang="lv-LV" dirty="0"/>
                    </a:p>
                  </a:txBody>
                  <a:tcPr/>
                </a:tc>
                <a:tc hMerge="1">
                  <a:txBody>
                    <a:bodyPr/>
                    <a:lstStyle/>
                    <a:p>
                      <a:endParaRPr lang="lv-LV" dirty="0"/>
                    </a:p>
                  </a:txBody>
                  <a:tcPr/>
                </a:tc>
                <a:tc gridSpan="2">
                  <a:txBody>
                    <a:bodyPr/>
                    <a:lstStyle/>
                    <a:p>
                      <a:pPr algn="ctr"/>
                      <a:r>
                        <a:rPr lang="lv-LV" dirty="0" smtClean="0"/>
                        <a:t>Iedzīvotāju skaits </a:t>
                      </a:r>
                    </a:p>
                    <a:p>
                      <a:pPr algn="ctr"/>
                      <a:r>
                        <a:rPr lang="lv-LV" dirty="0" smtClean="0"/>
                        <a:t>(baltie)</a:t>
                      </a:r>
                      <a:endParaRPr lang="lv-LV" dirty="0"/>
                    </a:p>
                  </a:txBody>
                  <a:tcPr/>
                </a:tc>
                <a:tc hMerge="1">
                  <a:txBody>
                    <a:bodyPr/>
                    <a:lstStyle/>
                    <a:p>
                      <a:endParaRPr lang="lv-LV" dirty="0"/>
                    </a:p>
                  </a:txBody>
                  <a:tcPr/>
                </a:tc>
                <a:tc gridSpan="2">
                  <a:txBody>
                    <a:bodyPr/>
                    <a:lstStyle/>
                    <a:p>
                      <a:pPr algn="ctr"/>
                      <a:r>
                        <a:rPr lang="lv-LV" dirty="0" smtClean="0"/>
                        <a:t>Iedzīvotāju skaits (krāsainie)</a:t>
                      </a:r>
                      <a:endParaRPr lang="lv-LV" dirty="0"/>
                    </a:p>
                  </a:txBody>
                  <a:tcPr/>
                </a:tc>
                <a:tc hMerge="1">
                  <a:txBody>
                    <a:bodyPr/>
                    <a:lstStyle/>
                    <a:p>
                      <a:endParaRPr lang="lv-LV" dirty="0"/>
                    </a:p>
                  </a:txBody>
                  <a:tcPr/>
                </a:tc>
              </a:tr>
              <a:tr h="616205">
                <a:tc>
                  <a:txBody>
                    <a:bodyPr/>
                    <a:lstStyle/>
                    <a:p>
                      <a:endParaRPr lang="lv-LV"/>
                    </a:p>
                  </a:txBody>
                  <a:tcPr/>
                </a:tc>
                <a:tc>
                  <a:txBody>
                    <a:bodyPr/>
                    <a:lstStyle/>
                    <a:p>
                      <a:r>
                        <a:rPr lang="lv-LV" dirty="0" smtClean="0"/>
                        <a:t>Faktiski </a:t>
                      </a:r>
                      <a:endParaRPr lang="lv-LV" dirty="0"/>
                    </a:p>
                  </a:txBody>
                  <a:tcPr/>
                </a:tc>
                <a:tc>
                  <a:txBody>
                    <a:bodyPr/>
                    <a:lstStyle/>
                    <a:p>
                      <a:r>
                        <a:rPr lang="lv-LV" dirty="0" smtClean="0"/>
                        <a:t>Iespējams</a:t>
                      </a:r>
                      <a:endParaRPr lang="lv-LV" dirty="0"/>
                    </a:p>
                  </a:txBody>
                  <a:tcPr/>
                </a:tc>
                <a:tc>
                  <a:txBody>
                    <a:bodyPr/>
                    <a:lstStyle/>
                    <a:p>
                      <a:r>
                        <a:rPr lang="lv-LV" dirty="0" smtClean="0"/>
                        <a:t>Faktiski</a:t>
                      </a:r>
                      <a:endParaRPr lang="lv-LV" dirty="0"/>
                    </a:p>
                  </a:txBody>
                  <a:tcPr/>
                </a:tc>
                <a:tc>
                  <a:txBody>
                    <a:bodyPr/>
                    <a:lstStyle/>
                    <a:p>
                      <a:r>
                        <a:rPr lang="lv-LV" dirty="0" smtClean="0"/>
                        <a:t>Iespējams </a:t>
                      </a:r>
                      <a:r>
                        <a:rPr lang="lv-LV" dirty="0" smtClean="0">
                          <a:solidFill>
                            <a:srgbClr val="C00000"/>
                          </a:solidFill>
                        </a:rPr>
                        <a:t>(</a:t>
                      </a:r>
                      <a:r>
                        <a:rPr lang="lv-LV" dirty="0" err="1" smtClean="0">
                          <a:solidFill>
                            <a:srgbClr val="C00000"/>
                          </a:solidFill>
                        </a:rPr>
                        <a:t>fakt</a:t>
                      </a:r>
                      <a:r>
                        <a:rPr lang="lv-LV" dirty="0" smtClean="0">
                          <a:solidFill>
                            <a:srgbClr val="C00000"/>
                          </a:solidFill>
                        </a:rPr>
                        <a:t>. 2017)</a:t>
                      </a:r>
                      <a:endParaRPr lang="lv-LV" dirty="0">
                        <a:solidFill>
                          <a:srgbClr val="C00000"/>
                        </a:solidFill>
                      </a:endParaRPr>
                    </a:p>
                  </a:txBody>
                  <a:tcPr/>
                </a:tc>
                <a:tc>
                  <a:txBody>
                    <a:bodyPr/>
                    <a:lstStyle/>
                    <a:p>
                      <a:r>
                        <a:rPr lang="lv-LV" dirty="0" smtClean="0"/>
                        <a:t>Faktiski</a:t>
                      </a:r>
                      <a:endParaRPr lang="lv-LV" dirty="0"/>
                    </a:p>
                  </a:txBody>
                  <a:tcPr/>
                </a:tc>
                <a:tc>
                  <a:txBody>
                    <a:bodyPr/>
                    <a:lstStyle/>
                    <a:p>
                      <a:r>
                        <a:rPr lang="lv-LV" dirty="0" smtClean="0"/>
                        <a:t>Iespējams</a:t>
                      </a:r>
                      <a:endParaRPr lang="lv-LV" dirty="0"/>
                    </a:p>
                  </a:txBody>
                  <a:tcPr/>
                </a:tc>
              </a:tr>
              <a:tr h="616205">
                <a:tc>
                  <a:txBody>
                    <a:bodyPr/>
                    <a:lstStyle/>
                    <a:p>
                      <a:r>
                        <a:rPr lang="lv-LV" dirty="0" smtClean="0"/>
                        <a:t>Austrālija</a:t>
                      </a:r>
                      <a:endParaRPr lang="lv-LV" dirty="0"/>
                    </a:p>
                  </a:txBody>
                  <a:tcPr/>
                </a:tc>
                <a:tc>
                  <a:txBody>
                    <a:bodyPr/>
                    <a:lstStyle/>
                    <a:p>
                      <a:pPr algn="ctr"/>
                      <a:r>
                        <a:rPr lang="lv-LV" sz="2800" dirty="0" smtClean="0"/>
                        <a:t>8</a:t>
                      </a:r>
                      <a:endParaRPr lang="lv-LV" sz="2800" dirty="0"/>
                    </a:p>
                  </a:txBody>
                  <a:tcPr/>
                </a:tc>
                <a:tc>
                  <a:txBody>
                    <a:bodyPr/>
                    <a:lstStyle/>
                    <a:p>
                      <a:pPr algn="ctr"/>
                      <a:r>
                        <a:rPr lang="lv-LV" sz="2800" dirty="0" smtClean="0"/>
                        <a:t>75</a:t>
                      </a:r>
                      <a:endParaRPr lang="lv-LV" sz="2800" dirty="0"/>
                    </a:p>
                  </a:txBody>
                  <a:tcPr/>
                </a:tc>
                <a:tc>
                  <a:txBody>
                    <a:bodyPr/>
                    <a:lstStyle/>
                    <a:p>
                      <a:pPr algn="ctr"/>
                      <a:r>
                        <a:rPr lang="lv-LV" sz="2000" b="1" dirty="0" smtClean="0"/>
                        <a:t>6</a:t>
                      </a:r>
                      <a:endParaRPr lang="lv-LV" sz="2000" b="1" dirty="0"/>
                    </a:p>
                  </a:txBody>
                  <a:tcPr/>
                </a:tc>
                <a:tc>
                  <a:txBody>
                    <a:bodyPr/>
                    <a:lstStyle/>
                    <a:p>
                      <a:pPr algn="ctr"/>
                      <a:r>
                        <a:rPr lang="lv-LV" sz="2000" b="1" dirty="0" smtClean="0"/>
                        <a:t>180 </a:t>
                      </a:r>
                      <a:r>
                        <a:rPr lang="lv-LV" sz="2000" b="1" dirty="0" smtClean="0">
                          <a:solidFill>
                            <a:srgbClr val="FF0000"/>
                          </a:solidFill>
                        </a:rPr>
                        <a:t>(25)</a:t>
                      </a:r>
                      <a:endParaRPr lang="lv-LV" sz="2000" b="1" dirty="0">
                        <a:solidFill>
                          <a:srgbClr val="FF0000"/>
                        </a:solidFill>
                      </a:endParaRPr>
                    </a:p>
                  </a:txBody>
                  <a:tcPr/>
                </a:tc>
                <a:tc>
                  <a:txBody>
                    <a:bodyPr/>
                    <a:lstStyle/>
                    <a:p>
                      <a:pPr algn="ctr"/>
                      <a:r>
                        <a:rPr lang="lv-LV" sz="2000" b="1" dirty="0" smtClean="0"/>
                        <a:t>-</a:t>
                      </a:r>
                      <a:endParaRPr lang="lv-LV" sz="2000" b="1" dirty="0"/>
                    </a:p>
                  </a:txBody>
                  <a:tcPr/>
                </a:tc>
                <a:tc>
                  <a:txBody>
                    <a:bodyPr/>
                    <a:lstStyle/>
                    <a:p>
                      <a:pPr algn="ctr"/>
                      <a:r>
                        <a:rPr lang="lv-LV" sz="2000" b="1" dirty="0" smtClean="0"/>
                        <a:t>-</a:t>
                      </a:r>
                      <a:endParaRPr lang="lv-LV" sz="2000" b="1" dirty="0"/>
                    </a:p>
                  </a:txBody>
                  <a:tcPr/>
                </a:tc>
              </a:tr>
              <a:tr h="616205">
                <a:tc>
                  <a:txBody>
                    <a:bodyPr/>
                    <a:lstStyle/>
                    <a:p>
                      <a:r>
                        <a:rPr lang="lv-LV" dirty="0" smtClean="0"/>
                        <a:t>ASV</a:t>
                      </a:r>
                      <a:endParaRPr lang="lv-LV" dirty="0"/>
                    </a:p>
                  </a:txBody>
                  <a:tcPr/>
                </a:tc>
                <a:tc>
                  <a:txBody>
                    <a:bodyPr/>
                    <a:lstStyle/>
                    <a:p>
                      <a:pPr algn="ctr"/>
                      <a:r>
                        <a:rPr lang="lv-LV" sz="2800" dirty="0" smtClean="0"/>
                        <a:t>178</a:t>
                      </a:r>
                      <a:endParaRPr lang="lv-LV" sz="2800" dirty="0"/>
                    </a:p>
                  </a:txBody>
                  <a:tcPr/>
                </a:tc>
                <a:tc>
                  <a:txBody>
                    <a:bodyPr/>
                    <a:lstStyle/>
                    <a:p>
                      <a:pPr algn="ctr"/>
                      <a:r>
                        <a:rPr lang="lv-LV" sz="2800" dirty="0" smtClean="0"/>
                        <a:t>280</a:t>
                      </a:r>
                      <a:endParaRPr lang="lv-LV" sz="2800" dirty="0"/>
                    </a:p>
                  </a:txBody>
                  <a:tcPr/>
                </a:tc>
                <a:tc>
                  <a:txBody>
                    <a:bodyPr/>
                    <a:lstStyle/>
                    <a:p>
                      <a:pPr algn="ctr"/>
                      <a:r>
                        <a:rPr lang="lv-LV" sz="2000" b="1" dirty="0" smtClean="0"/>
                        <a:t>95</a:t>
                      </a:r>
                      <a:endParaRPr lang="lv-LV" sz="2000" b="1" dirty="0"/>
                    </a:p>
                  </a:txBody>
                  <a:tcPr/>
                </a:tc>
                <a:tc>
                  <a:txBody>
                    <a:bodyPr/>
                    <a:lstStyle/>
                    <a:p>
                      <a:pPr algn="ctr"/>
                      <a:r>
                        <a:rPr lang="lv-LV" sz="2000" b="1" dirty="0" smtClean="0"/>
                        <a:t>600 </a:t>
                      </a:r>
                      <a:r>
                        <a:rPr lang="lv-LV" sz="2000" b="1" dirty="0" smtClean="0">
                          <a:solidFill>
                            <a:srgbClr val="FF0000"/>
                          </a:solidFill>
                        </a:rPr>
                        <a:t>(326)</a:t>
                      </a:r>
                      <a:endParaRPr lang="lv-LV" sz="2000" b="1" dirty="0">
                        <a:solidFill>
                          <a:srgbClr val="FF0000"/>
                        </a:solidFill>
                      </a:endParaRPr>
                    </a:p>
                  </a:txBody>
                  <a:tcPr/>
                </a:tc>
                <a:tc>
                  <a:txBody>
                    <a:bodyPr/>
                    <a:lstStyle/>
                    <a:p>
                      <a:pPr algn="ctr"/>
                      <a:r>
                        <a:rPr lang="lv-LV" sz="2000" b="1" dirty="0" smtClean="0"/>
                        <a:t>10</a:t>
                      </a:r>
                      <a:endParaRPr lang="lv-LV" sz="2000" b="1" dirty="0"/>
                    </a:p>
                  </a:txBody>
                  <a:tcPr/>
                </a:tc>
                <a:tc>
                  <a:txBody>
                    <a:bodyPr/>
                    <a:lstStyle/>
                    <a:p>
                      <a:pPr algn="ctr"/>
                      <a:r>
                        <a:rPr lang="lv-LV" sz="2000" b="1" dirty="0" smtClean="0"/>
                        <a:t>-</a:t>
                      </a:r>
                      <a:endParaRPr lang="lv-LV" sz="2000" b="1" dirty="0"/>
                    </a:p>
                  </a:txBody>
                  <a:tcPr/>
                </a:tc>
              </a:tr>
              <a:tr h="616205">
                <a:tc>
                  <a:txBody>
                    <a:bodyPr/>
                    <a:lstStyle/>
                    <a:p>
                      <a:r>
                        <a:rPr lang="lv-LV" dirty="0" smtClean="0"/>
                        <a:t>Kanāda</a:t>
                      </a:r>
                      <a:endParaRPr lang="lv-LV" dirty="0"/>
                    </a:p>
                  </a:txBody>
                  <a:tcPr/>
                </a:tc>
                <a:tc>
                  <a:txBody>
                    <a:bodyPr/>
                    <a:lstStyle/>
                    <a:p>
                      <a:pPr algn="ctr"/>
                      <a:r>
                        <a:rPr lang="lv-LV" sz="2800" dirty="0" smtClean="0"/>
                        <a:t>5</a:t>
                      </a:r>
                      <a:endParaRPr lang="lv-LV" sz="2800" dirty="0"/>
                    </a:p>
                  </a:txBody>
                  <a:tcPr/>
                </a:tc>
                <a:tc>
                  <a:txBody>
                    <a:bodyPr/>
                    <a:lstStyle/>
                    <a:p>
                      <a:pPr algn="ctr"/>
                      <a:r>
                        <a:rPr lang="lv-LV" sz="2800" dirty="0" smtClean="0"/>
                        <a:t>110</a:t>
                      </a:r>
                      <a:endParaRPr lang="lv-LV" sz="2800" dirty="0"/>
                    </a:p>
                  </a:txBody>
                  <a:tcPr/>
                </a:tc>
                <a:tc>
                  <a:txBody>
                    <a:bodyPr/>
                    <a:lstStyle/>
                    <a:p>
                      <a:pPr algn="ctr"/>
                      <a:r>
                        <a:rPr lang="lv-LV" sz="2000" b="1" dirty="0" smtClean="0"/>
                        <a:t>9</a:t>
                      </a:r>
                      <a:endParaRPr lang="lv-LV" sz="2000" b="1" dirty="0"/>
                    </a:p>
                  </a:txBody>
                  <a:tcPr/>
                </a:tc>
                <a:tc>
                  <a:txBody>
                    <a:bodyPr/>
                    <a:lstStyle/>
                    <a:p>
                      <a:pPr algn="ctr"/>
                      <a:r>
                        <a:rPr lang="lv-LV" sz="2000" b="1" dirty="0" smtClean="0"/>
                        <a:t>220 </a:t>
                      </a:r>
                      <a:r>
                        <a:rPr lang="lv-LV" sz="2000" b="1" dirty="0" smtClean="0">
                          <a:solidFill>
                            <a:srgbClr val="FF0000"/>
                          </a:solidFill>
                        </a:rPr>
                        <a:t>(37)</a:t>
                      </a:r>
                      <a:endParaRPr lang="lv-LV" sz="2000" b="1" dirty="0">
                        <a:solidFill>
                          <a:srgbClr val="FF0000"/>
                        </a:solidFill>
                      </a:endParaRPr>
                    </a:p>
                  </a:txBody>
                  <a:tcPr/>
                </a:tc>
                <a:tc>
                  <a:txBody>
                    <a:bodyPr/>
                    <a:lstStyle/>
                    <a:p>
                      <a:pPr algn="ctr"/>
                      <a:r>
                        <a:rPr lang="lv-LV" sz="2000" b="1" dirty="0" smtClean="0"/>
                        <a:t>-</a:t>
                      </a:r>
                      <a:endParaRPr lang="lv-LV" sz="2000" b="1" dirty="0"/>
                    </a:p>
                  </a:txBody>
                  <a:tcPr/>
                </a:tc>
                <a:tc>
                  <a:txBody>
                    <a:bodyPr/>
                    <a:lstStyle/>
                    <a:p>
                      <a:pPr algn="ctr"/>
                      <a:r>
                        <a:rPr lang="lv-LV" sz="2000" b="1" dirty="0" smtClean="0"/>
                        <a:t>-</a:t>
                      </a:r>
                      <a:endParaRPr lang="lv-LV" sz="2000" b="1" dirty="0"/>
                    </a:p>
                  </a:txBody>
                  <a:tcPr/>
                </a:tc>
              </a:tr>
              <a:tr h="616205">
                <a:tc>
                  <a:txBody>
                    <a:bodyPr/>
                    <a:lstStyle/>
                    <a:p>
                      <a:r>
                        <a:rPr lang="lv-LV" dirty="0" smtClean="0"/>
                        <a:t>Meksika</a:t>
                      </a:r>
                      <a:endParaRPr lang="lv-LV" dirty="0"/>
                    </a:p>
                  </a:txBody>
                  <a:tcPr/>
                </a:tc>
                <a:tc>
                  <a:txBody>
                    <a:bodyPr/>
                    <a:lstStyle/>
                    <a:p>
                      <a:pPr algn="ctr"/>
                      <a:r>
                        <a:rPr lang="lv-LV" sz="2800" dirty="0" smtClean="0"/>
                        <a:t>13</a:t>
                      </a:r>
                      <a:endParaRPr lang="lv-LV" sz="2800" dirty="0"/>
                    </a:p>
                  </a:txBody>
                  <a:tcPr/>
                </a:tc>
                <a:tc>
                  <a:txBody>
                    <a:bodyPr/>
                    <a:lstStyle/>
                    <a:p>
                      <a:pPr algn="ctr"/>
                      <a:r>
                        <a:rPr lang="lv-LV" sz="2800" dirty="0" smtClean="0"/>
                        <a:t>50</a:t>
                      </a:r>
                      <a:endParaRPr lang="lv-LV" sz="2800" dirty="0"/>
                    </a:p>
                  </a:txBody>
                  <a:tcPr/>
                </a:tc>
                <a:tc>
                  <a:txBody>
                    <a:bodyPr/>
                    <a:lstStyle/>
                    <a:p>
                      <a:pPr algn="ctr"/>
                      <a:r>
                        <a:rPr lang="lv-LV" sz="2000" b="1" dirty="0" smtClean="0"/>
                        <a:t>5</a:t>
                      </a:r>
                      <a:endParaRPr lang="lv-LV" sz="2000" b="1" dirty="0"/>
                    </a:p>
                  </a:txBody>
                  <a:tcPr/>
                </a:tc>
                <a:tc>
                  <a:txBody>
                    <a:bodyPr/>
                    <a:lstStyle/>
                    <a:p>
                      <a:pPr algn="ctr"/>
                      <a:r>
                        <a:rPr lang="lv-LV" sz="2000" b="1" dirty="0" smtClean="0"/>
                        <a:t>90 </a:t>
                      </a:r>
                      <a:r>
                        <a:rPr lang="lv-LV" sz="2000" b="1" dirty="0" smtClean="0">
                          <a:solidFill>
                            <a:srgbClr val="FF0000"/>
                          </a:solidFill>
                        </a:rPr>
                        <a:t>(129)</a:t>
                      </a:r>
                      <a:endParaRPr lang="lv-LV" sz="2000" b="1" dirty="0">
                        <a:solidFill>
                          <a:srgbClr val="FF0000"/>
                        </a:solidFill>
                      </a:endParaRPr>
                    </a:p>
                  </a:txBody>
                  <a:tcPr/>
                </a:tc>
                <a:tc>
                  <a:txBody>
                    <a:bodyPr/>
                    <a:lstStyle/>
                    <a:p>
                      <a:pPr algn="ctr"/>
                      <a:r>
                        <a:rPr lang="lv-LV" sz="2000" b="1" dirty="0" smtClean="0"/>
                        <a:t>10</a:t>
                      </a:r>
                      <a:endParaRPr lang="lv-LV" sz="2000" b="1" dirty="0"/>
                    </a:p>
                  </a:txBody>
                  <a:tcPr/>
                </a:tc>
                <a:tc>
                  <a:txBody>
                    <a:bodyPr/>
                    <a:lstStyle/>
                    <a:p>
                      <a:pPr algn="ctr"/>
                      <a:r>
                        <a:rPr lang="lv-LV" sz="2000" b="1" dirty="0" smtClean="0"/>
                        <a:t>10</a:t>
                      </a:r>
                      <a:endParaRPr lang="lv-LV" sz="2000" b="1" dirty="0"/>
                    </a:p>
                  </a:txBody>
                  <a:tcPr/>
                </a:tc>
              </a:tr>
              <a:tr h="634892">
                <a:tc>
                  <a:txBody>
                    <a:bodyPr/>
                    <a:lstStyle/>
                    <a:p>
                      <a:r>
                        <a:rPr lang="lv-LV" dirty="0" smtClean="0"/>
                        <a:t>Irāna un Afganistāna</a:t>
                      </a:r>
                      <a:endParaRPr lang="lv-LV" dirty="0"/>
                    </a:p>
                  </a:txBody>
                  <a:tcPr/>
                </a:tc>
                <a:tc>
                  <a:txBody>
                    <a:bodyPr/>
                    <a:lstStyle/>
                    <a:p>
                      <a:pPr algn="ctr"/>
                      <a:r>
                        <a:rPr lang="lv-LV" sz="2800" dirty="0" smtClean="0"/>
                        <a:t>6(?)</a:t>
                      </a:r>
                      <a:endParaRPr lang="lv-LV" sz="2800" dirty="0"/>
                    </a:p>
                  </a:txBody>
                  <a:tcPr/>
                </a:tc>
                <a:tc>
                  <a:txBody>
                    <a:bodyPr/>
                    <a:lstStyle/>
                    <a:p>
                      <a:pPr algn="ctr"/>
                      <a:r>
                        <a:rPr lang="lv-LV" sz="2800" dirty="0" smtClean="0"/>
                        <a:t>20</a:t>
                      </a:r>
                      <a:endParaRPr lang="lv-LV" sz="2800" dirty="0"/>
                    </a:p>
                  </a:txBody>
                  <a:tcPr/>
                </a:tc>
                <a:tc>
                  <a:txBody>
                    <a:bodyPr/>
                    <a:lstStyle/>
                    <a:p>
                      <a:pPr algn="ctr"/>
                      <a:r>
                        <a:rPr lang="lv-LV" sz="2000" b="1" dirty="0" smtClean="0"/>
                        <a:t>16</a:t>
                      </a:r>
                      <a:endParaRPr lang="lv-LV" sz="2000" b="1" dirty="0"/>
                    </a:p>
                  </a:txBody>
                  <a:tcPr/>
                </a:tc>
                <a:tc>
                  <a:txBody>
                    <a:bodyPr/>
                    <a:lstStyle/>
                    <a:p>
                      <a:pPr algn="ctr"/>
                      <a:r>
                        <a:rPr lang="lv-LV" sz="2000" b="1" dirty="0" smtClean="0"/>
                        <a:t>50 </a:t>
                      </a:r>
                      <a:r>
                        <a:rPr lang="lv-LV" sz="2000" b="1" dirty="0" smtClean="0">
                          <a:solidFill>
                            <a:srgbClr val="FF0000"/>
                          </a:solidFill>
                        </a:rPr>
                        <a:t>(117)</a:t>
                      </a:r>
                      <a:endParaRPr lang="lv-LV" sz="2000" b="1" dirty="0">
                        <a:solidFill>
                          <a:srgbClr val="FF0000"/>
                        </a:solidFill>
                      </a:endParaRPr>
                    </a:p>
                  </a:txBody>
                  <a:tcPr/>
                </a:tc>
                <a:tc>
                  <a:txBody>
                    <a:bodyPr/>
                    <a:lstStyle/>
                    <a:p>
                      <a:pPr algn="ctr"/>
                      <a:r>
                        <a:rPr lang="lv-LV" sz="2000" b="1" dirty="0" smtClean="0"/>
                        <a:t>-</a:t>
                      </a:r>
                      <a:endParaRPr lang="lv-LV" sz="2000" b="1" dirty="0"/>
                    </a:p>
                  </a:txBody>
                  <a:tcPr/>
                </a:tc>
                <a:tc>
                  <a:txBody>
                    <a:bodyPr/>
                    <a:lstStyle/>
                    <a:p>
                      <a:pPr algn="ctr"/>
                      <a:r>
                        <a:rPr lang="lv-LV" sz="2000" b="1" dirty="0" smtClean="0"/>
                        <a:t>-</a:t>
                      </a:r>
                      <a:endParaRPr lang="lv-LV" sz="2000" b="1" dirty="0"/>
                    </a:p>
                  </a:txBody>
                  <a:tcPr/>
                </a:tc>
              </a:tr>
              <a:tr h="906989">
                <a:tc>
                  <a:txBody>
                    <a:bodyPr/>
                    <a:lstStyle/>
                    <a:p>
                      <a:r>
                        <a:rPr lang="lv-LV" dirty="0" smtClean="0"/>
                        <a:t>Ķīna, Japāna, Koreja</a:t>
                      </a:r>
                      <a:endParaRPr lang="lv-LV" dirty="0"/>
                    </a:p>
                  </a:txBody>
                  <a:tcPr/>
                </a:tc>
                <a:tc>
                  <a:txBody>
                    <a:bodyPr/>
                    <a:lstStyle/>
                    <a:p>
                      <a:pPr algn="ctr"/>
                      <a:r>
                        <a:rPr lang="lv-LV" sz="2800" dirty="0" smtClean="0"/>
                        <a:t>112</a:t>
                      </a:r>
                      <a:endParaRPr lang="lv-LV" sz="2800" dirty="0"/>
                    </a:p>
                  </a:txBody>
                  <a:tcPr/>
                </a:tc>
                <a:tc>
                  <a:txBody>
                    <a:bodyPr/>
                    <a:lstStyle/>
                    <a:p>
                      <a:pPr algn="ctr"/>
                      <a:r>
                        <a:rPr lang="lv-LV" sz="2800" dirty="0" smtClean="0"/>
                        <a:t>200</a:t>
                      </a:r>
                      <a:endParaRPr lang="lv-LV" sz="2800" dirty="0"/>
                    </a:p>
                  </a:txBody>
                  <a:tcPr/>
                </a:tc>
                <a:tc>
                  <a:txBody>
                    <a:bodyPr/>
                    <a:lstStyle/>
                    <a:p>
                      <a:pPr algn="ctr"/>
                      <a:r>
                        <a:rPr lang="lv-LV" sz="2000" b="1" dirty="0" smtClean="0"/>
                        <a:t>-</a:t>
                      </a:r>
                      <a:endParaRPr lang="lv-LV" sz="2000" b="1" dirty="0"/>
                    </a:p>
                  </a:txBody>
                  <a:tcPr/>
                </a:tc>
                <a:tc>
                  <a:txBody>
                    <a:bodyPr/>
                    <a:lstStyle/>
                    <a:p>
                      <a:pPr algn="ctr"/>
                      <a:r>
                        <a:rPr lang="lv-LV" sz="2000" b="1" dirty="0" smtClean="0"/>
                        <a:t>-</a:t>
                      </a:r>
                      <a:endParaRPr lang="lv-LV" sz="2000" b="1" dirty="0"/>
                    </a:p>
                  </a:txBody>
                  <a:tcPr/>
                </a:tc>
                <a:tc>
                  <a:txBody>
                    <a:bodyPr/>
                    <a:lstStyle/>
                    <a:p>
                      <a:pPr algn="ctr"/>
                      <a:r>
                        <a:rPr lang="lv-LV" sz="2000" b="1" dirty="0" smtClean="0"/>
                        <a:t>20</a:t>
                      </a:r>
                      <a:endParaRPr lang="lv-LV" sz="2000" b="1" dirty="0"/>
                    </a:p>
                  </a:txBody>
                  <a:tcPr>
                    <a:solidFill>
                      <a:srgbClr val="FFFF00"/>
                    </a:solidFill>
                  </a:tcPr>
                </a:tc>
                <a:tc>
                  <a:txBody>
                    <a:bodyPr/>
                    <a:lstStyle/>
                    <a:p>
                      <a:pPr algn="ctr"/>
                      <a:r>
                        <a:rPr lang="lv-LV" sz="2000" b="1" dirty="0" smtClean="0"/>
                        <a:t>400 </a:t>
                      </a:r>
                      <a:r>
                        <a:rPr lang="lv-LV" sz="2000" b="1" dirty="0" smtClean="0">
                          <a:solidFill>
                            <a:srgbClr val="C00000"/>
                          </a:solidFill>
                        </a:rPr>
                        <a:t>(1386,</a:t>
                      </a:r>
                    </a:p>
                    <a:p>
                      <a:pPr algn="ctr"/>
                      <a:r>
                        <a:rPr lang="lv-LV" sz="2000" b="1" dirty="0" smtClean="0">
                          <a:solidFill>
                            <a:srgbClr val="C00000"/>
                          </a:solidFill>
                        </a:rPr>
                        <a:t>127,51)</a:t>
                      </a:r>
                      <a:endParaRPr lang="lv-LV" sz="2000" b="1" dirty="0">
                        <a:solidFill>
                          <a:srgbClr val="C00000"/>
                        </a:solidFill>
                      </a:endParaRPr>
                    </a:p>
                  </a:txBody>
                  <a:tcPr>
                    <a:solidFill>
                      <a:srgbClr val="FFFF00"/>
                    </a:solidFill>
                  </a:tcPr>
                </a:tc>
              </a:tr>
            </a:tbl>
          </a:graphicData>
        </a:graphic>
      </p:graphicFrame>
      <p:sp>
        <p:nvSpPr>
          <p:cNvPr id="4" name="Slide Number Placeholder 3"/>
          <p:cNvSpPr>
            <a:spLocks noGrp="1"/>
          </p:cNvSpPr>
          <p:nvPr>
            <p:ph type="sldNum" sz="quarter" idx="12"/>
          </p:nvPr>
        </p:nvSpPr>
        <p:spPr/>
        <p:txBody>
          <a:bodyPr/>
          <a:lstStyle/>
          <a:p>
            <a:fld id="{4107E7AC-62AF-4336-B95A-C6725C4B25A3}" type="slidenum">
              <a:rPr lang="lv-LV" smtClean="0"/>
              <a:pPr/>
              <a:t>9</a:t>
            </a:fld>
            <a:endParaRPr lang="lv-LV" dirty="0"/>
          </a:p>
        </p:txBody>
      </p:sp>
    </p:spTree>
    <p:extLst>
      <p:ext uri="{BB962C8B-B14F-4D97-AF65-F5344CB8AC3E}">
        <p14:creationId xmlns:p14="http://schemas.microsoft.com/office/powerpoint/2010/main" val="19489550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amp;#x0D;&amp;#x0A;&amp;#x0D;&amp;#x0A;&amp;#x0D;&amp;#x0A;&amp;#x0D;&amp;#x0A;&amp;#x0D;&amp;#x0A;&amp;#x0D;&amp;#x0A;&amp;#x0D;&amp;#x0A;&amp;#x0D;&amp;#x0A;&amp;#x0D;&amp;#x0A;&amp;#x0D;&amp;#x0A;&amp;#x0D;&amp;#x0A;&amp;#x0D;&amp;#x0A;&amp;#x0D;&amp;#x0A;LZA, Latvijas Ekonomistu asociācija , Lutera Akadēmija&amp;#x0D;&amp;#x0A;&amp;#x0D;&amp;#x0A;Forums&amp;#x0D;&amp;#x0A;„Latvijas valsts, zeme un tauta – &amp;#x0D;&amp;#x0A;atsk&quot;/&gt;&lt;property id=&quot;20307&quot; value=&quot;256&quot;/&gt;&lt;/object&gt;&lt;object type=&quot;3&quot; unique_id=&quot;10005&quot;&gt;&lt;property id=&quot;20148&quot; value=&quot;5&quot;/&gt;&lt;property id=&quot;20300&quot; value=&quot;Slide 3 - &amp;quot;Kārlis Balodis / Carl Ballod (1864-1931) &amp;#x0D;&amp;#x0A;Demogrāfs, teologs, ekonomists, statistiķis – LU profesors &amp;#x0D;&amp;#x0A;&amp;#x0D;&amp;#x0A;Besser L., B&quot;/&gt;&lt;property id=&quot;20307&quot; value=&quot;257&quot;/&gt;&lt;/object&gt;&lt;object type=&quot;3&quot; unique_id=&quot;10006&quot;&gt;&lt;property id=&quot;20148&quot; value=&quot;5&quot;/&gt;&lt;property id=&quot;20300&quot; value=&quot;Slide 7&quot;/&gt;&lt;property id=&quot;20307&quot; value=&quot;261&quot;/&gt;&lt;/object&gt;&lt;object type=&quot;3&quot; unique_id=&quot;10007&quot;&gt;&lt;property id=&quot;20148&quot; value=&quot;5&quot;/&gt;&lt;property id=&quot;20300&quot; value=&quot;Slide 6&quot;/&gt;&lt;property id=&quot;20307&quot; value=&quot;260&quot;/&gt;&lt;/object&gt;&lt;object type=&quot;3&quot; unique_id=&quot;10008&quot;&gt;&lt;property id=&quot;20148&quot; value=&quot;5&quot;/&gt;&lt;property id=&quot;20300&quot; value=&quot;Slide 9 - &amp;quot;Faktiskais un iespējamais atsevišķu valstu iedzīvotāju skaits saskaņā ar K.Baloža vērtējumu.&amp;#x0D;&amp;#x0A;Avots: Ballod C. Quel &quot;/&gt;&lt;property id=&quot;20307&quot; value=&quot;258&quot;/&gt;&lt;/object&gt;&lt;object type=&quot;3&quot; unique_id=&quot;10090&quot;&gt;&lt;property id=&quot;20148&quot; value=&quot;5&quot;/&gt;&lt;property id=&quot;20300&quot; value=&quot;Slide 2 - &amp;quot;       Ievadvārdi&amp;quot;&quot;/&gt;&lt;property id=&quot;20307&quot; value=&quot;262&quot;/&gt;&lt;/object&gt;&lt;object type=&quot;3&quot; unique_id=&quot;10091&quot;&gt;&lt;property id=&quot;20148&quot; value=&quot;5&quot;/&gt;&lt;property id=&quot;20300&quot; value=&quot;Slide 4 - &amp;quot;Latvju Mazā enciklopēdija, Rīga: Grāmatu draugs. 199.lpp.:&amp;#x0D;&amp;#x0A;&amp;#x0D;&amp;#x0A;BALODIS Kārlis - Dr. philos. et oec., ievērojams tautsa&quot;/&gt;&lt;property id=&quot;20307&quot; value=&quot;264&quot;/&gt;&lt;/object&gt;&lt;object type=&quot;3&quot; unique_id=&quot;10092&quot;&gt;&lt;property id=&quot;20148&quot; value=&quot;5&quot;/&gt;&lt;property id=&quot;20300&quot; value=&quot;Slide 5 - &amp;quot;Sovetskij enciklopedičeskij slovarj. Moskva, 1986. 105.lpp. &amp;#x0D;&amp;#x0A;&amp;#x0D;&amp;#x0A;BALODIS (Ballod) Kārlis (1864-1931). Latvietis, ekono&quot;/&gt;&lt;property id=&quot;20307&quot; value=&quot;265&quot;/&gt;&lt;/object&gt;&lt;object type=&quot;3&quot; unique_id=&quot;10093&quot;&gt;&lt;property id=&quot;20148&quot; value=&quot;5&quot;/&gt;&lt;property id=&quot;20300&quot; value=&quot;Slide 8&quot;/&gt;&lt;property id=&quot;20307&quot; value=&quot;263&quot;/&gt;&lt;/object&gt;&lt;object type=&quot;3&quot; unique_id=&quot;10142&quot;&gt;&lt;property id=&quot;20148&quot; value=&quot;5&quot;/&gt;&lt;property id=&quot;20300&quot; value=&quot;Slide 10 - &amp;quot;Balabkins Nikolajs, Šneps Manfrēds. Kad Latvijā būs labklājības valsts. Tautsaimnieks Kārlis Balodis. - Rīga: Zinā&quot;/&gt;&lt;property id=&quot;20307&quot; value=&quot;266&quot;/&gt;&lt;/object&gt;&lt;object type=&quot;3&quot; unique_id=&quot;10143&quot;&gt;&lt;property id=&quot;20148&quot; value=&quot;5&quot;/&gt;&lt;property id=&quot;20300&quot; value=&quot;Slide 11 - &amp;quot;Ko varam mācīties un aizgūt no Kārļa Baloža mantojuma?&amp;quot;&quot;/&gt;&lt;property id=&quot;20307&quot; value=&quot;26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418</Words>
  <Application>Microsoft Office PowerPoint</Application>
  <PresentationFormat>On-screen Show (4:3)</PresentationFormat>
  <Paragraphs>86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LZA, Latvijas Ekonomistu asociācija , Lutera Akadēmija  Forums „Latvijas valsts, zeme un tauta –  atskats pagātnē ar skatu uz nākot”  (Forums veltīts latviešu teologa, ekonomista un demogrāfa Kārļa Baloža priekšlasījumam Nacionālajā teātrī 1918. gada 22. decembrī)   Rīga, 2018.g.  14.dec. Lutera Akadēmija, Alksnāja ielā 3.     </vt:lpstr>
      <vt:lpstr>       Ievadvārdi</vt:lpstr>
      <vt:lpstr>Kārlis Balodis / Carl Ballod (1864-1931)  Demogrāfs, teologs, ekonomists, statistiķis – LU profesors   Besser L., Ballod K. Smertnost, vozrastnoi sostav i dolgovecnost pravoslavnogo narodonaselenija oboego pola v Rossii za 1851-1890 gg. SPb, 1897. Ballod C. Die mittlere Lebensdauer in Stadt and Land. Leipzig, 1899. Ballod C. Die Sterblichkeit der Größstaedte. Internationales statistisches institut. IX Tagung. Berlin, 1903. Ballod C. Bevoelkerungsbewegung der letzten Jahrzehnte in Preussen und in einigen anderen wichtigen Staaten Europas. - Zeitschrift des Koen. Preussischen Landesamts, 1914. Ballod C. Quel maximum de population notre terre est elle en etat d’alimenter? – Latvijas Universitātes raksti. IV burtnīca. Rīga, 1922. </vt:lpstr>
      <vt:lpstr>Latvju Mazā enciklopēdija, Rīga: Grāmatu draugs. 199.lpp.:  BALODIS Kārlis - Dr. philos. et oec., ievērojams tautsaimnieks un statistiķis; pašmācības ceļā sagatavojies, nolicis Jelgavā abituriju, studējis teoloģiju Tērbatā, pēc kandidata gada nokalpošanas apceļojis Braziliju u.c. zemes, iegūstot doktora grādu, bijis par mācītāju Zlatoustā (Uralos), kur sācis nodarboties ar statistiku, pēc kam pārcēlies uz Vāciju, kur studējis Minhenē, Strasburgā, Berlīnē tautsaimniecību un statistiku, vēlāk strādājis par mācībspēku Berlīnes Universitātē. No 1919.g. darbojies kā mācībspēks LU, darbojies arī saeimā </vt:lpstr>
      <vt:lpstr>Sovetskij enciklopedičeskij slovarj. Moskva, 1986. 105.lpp.   BALODIS (Ballod) Kārlis (1864-1931). Latvietis, ekonomists. Darbos par Latvijas ekonomiku kritizējis kapitālismu no sīkburžuāzijas pozīcijām.   Demografičeskij enciklopedičeskij slovarj. Moskva, 1985. 28.lpp.  Latviešu ekonomists, statistiķis un demogrāfs. Mācījies Tērbata un-tē (1884-87). Aizstāvējis doktora dis. par pils.un lauku iedz. mūža ilgumu (1899) Berlīnes un-tē, kur kopš 1905.g. bijis profesors. Kopš 1919.g. Rīgas univ-tes profesors. … Publikācijās par buržuāziskās Latvijas ekonomikas un demogrāfijas problēmām kritizējis kapitālismu no no sīkburžuāzijas pozīcijām.  </vt:lpstr>
      <vt:lpstr>PowerPoint Presentation</vt:lpstr>
      <vt:lpstr>PowerPoint Presentation</vt:lpstr>
      <vt:lpstr>PowerPoint Presentation</vt:lpstr>
      <vt:lpstr>Faktiskais un iespējamais atsevišķu valstu iedzīvotāju skaits saskaņā ar K.Baloža vērtējumu. Avots: Ballod C. Quel maximum de population notre terre est elle en etat d’alimenter? – Latvijas Universitātes raksti. IV burtnīca. Rīga, 1922. 175.lpp.</vt:lpstr>
      <vt:lpstr>Balabkins Nikolajs, Šneps Manfrēds. Kad Latvijā būs labklājības valsts. Tautsaimnieks Kārlis Balodis. - Rīga: Zinātne, 1993. 166 lpp.:  «Tas ir gudrākais un taisnīgākais latviešu vidū» tā savulaik par Kārli balodi teicis Rainis. … Pirmās Latvijas Republikas laikā no viņa – LU profesora – vairījās, lai neizraisītu Kārļa Ulmaņa dusmas. … Pirms tam apturēja viņa plānus par latviešu kolonijām Brazīlijā …  Grāmatā autori stāsta par Kārli Balodi – pasaules klases demogrāfu, ekonomistu futurologu un izcilu finansu speciālistu. Pakāpjoties uz Kārļa Baloža «pleciem», latviešu ekonomisti kļūs redzami tālu pasaulē. Ja tikai spēs . . . </vt:lpstr>
      <vt:lpstr>Ko varam mācīties un aizgūt no Kārļa Baloža mantojuma?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EVF</dc:creator>
  <cp:lastModifiedBy>EVF</cp:lastModifiedBy>
  <cp:revision>25</cp:revision>
  <dcterms:created xsi:type="dcterms:W3CDTF">2018-12-13T11:27:31Z</dcterms:created>
  <dcterms:modified xsi:type="dcterms:W3CDTF">2018-12-13T21:08:18Z</dcterms:modified>
</cp:coreProperties>
</file>