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2" r:id="rId1"/>
  </p:sldMasterIdLst>
  <p:notesMasterIdLst>
    <p:notesMasterId r:id="rId19"/>
  </p:notesMasterIdLst>
  <p:handoutMasterIdLst>
    <p:handoutMasterId r:id="rId20"/>
  </p:handoutMasterIdLst>
  <p:sldIdLst>
    <p:sldId id="256" r:id="rId2"/>
    <p:sldId id="307" r:id="rId3"/>
    <p:sldId id="318" r:id="rId4"/>
    <p:sldId id="308" r:id="rId5"/>
    <p:sldId id="309" r:id="rId6"/>
    <p:sldId id="319" r:id="rId7"/>
    <p:sldId id="313" r:id="rId8"/>
    <p:sldId id="314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11" r:id="rId17"/>
    <p:sldId id="317" r:id="rId18"/>
  </p:sldIdLst>
  <p:sldSz cx="10080625" cy="7559675"/>
  <p:notesSz cx="6797675" cy="9928225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 panose="00000000000000000000"/>
        <a:ea typeface="Arial" panose="00000000000000000000"/>
        <a:cs typeface="Arial" panose="00000000000000000000"/>
        <a:sym typeface="Arial" panose="0000000000000000000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 panose="00000000000000000000"/>
        <a:ea typeface="Arial" panose="00000000000000000000"/>
        <a:cs typeface="Arial" panose="00000000000000000000"/>
        <a:sym typeface="Arial" panose="0000000000000000000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 panose="00000000000000000000"/>
        <a:ea typeface="Arial" panose="00000000000000000000"/>
        <a:cs typeface="Arial" panose="00000000000000000000"/>
        <a:sym typeface="Arial" panose="0000000000000000000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 panose="00000000000000000000"/>
        <a:ea typeface="Arial" panose="00000000000000000000"/>
        <a:cs typeface="Arial" panose="00000000000000000000"/>
        <a:sym typeface="Arial" panose="0000000000000000000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 panose="00000000000000000000"/>
        <a:ea typeface="Arial" panose="00000000000000000000"/>
        <a:cs typeface="Arial" panose="00000000000000000000"/>
        <a:sym typeface="Arial" panose="0000000000000000000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 panose="00000000000000000000"/>
        <a:ea typeface="Arial" panose="00000000000000000000"/>
        <a:cs typeface="Arial" panose="00000000000000000000"/>
        <a:sym typeface="Arial" panose="0000000000000000000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 panose="00000000000000000000"/>
        <a:ea typeface="Arial" panose="00000000000000000000"/>
        <a:cs typeface="Arial" panose="00000000000000000000"/>
        <a:sym typeface="Arial" panose="0000000000000000000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 panose="00000000000000000000"/>
        <a:ea typeface="Arial" panose="00000000000000000000"/>
        <a:cs typeface="Arial" panose="00000000000000000000"/>
        <a:sym typeface="Arial" panose="0000000000000000000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defRPr sz="1400" b="0" i="0" u="none" strike="noStrike" cap="none" baseline="0">
        <a:solidFill>
          <a:srgbClr val="000000"/>
        </a:solidFill>
        <a:latin typeface="Arial" panose="00000000000000000000"/>
        <a:ea typeface="Arial" panose="00000000000000000000"/>
        <a:cs typeface="Arial" panose="00000000000000000000"/>
        <a:sym typeface="Arial" panose="0000000000000000000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90033"/>
    <a:srgbClr val="DBA63D"/>
    <a:srgbClr val="DDDDDD"/>
    <a:srgbClr val="E8C582"/>
    <a:srgbClr val="CC9526"/>
    <a:srgbClr val="E1B55D"/>
    <a:srgbClr val="3692A8"/>
    <a:srgbClr val="3FA8C1"/>
    <a:srgbClr val="65B9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81412822-D7D4-4DC2-B5FA-467847ABA6BB}">
  <a:tblStyle styleId="{81412822-D7D4-4DC2-B5FA-467847ABA6BB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718" autoAdjust="0"/>
  </p:normalViewPr>
  <p:slideViewPr>
    <p:cSldViewPr snapToGrid="0" snapToObjects="1">
      <p:cViewPr varScale="1">
        <p:scale>
          <a:sx n="70" d="100"/>
          <a:sy n="70" d="100"/>
        </p:scale>
        <p:origin x="-870" y="-108"/>
      </p:cViewPr>
      <p:guideLst>
        <p:guide orient="horz" pos="2381"/>
        <p:guide pos="3175"/>
      </p:guideLst>
    </p:cSldViewPr>
  </p:slideViewPr>
  <p:outlineViewPr>
    <p:cViewPr>
      <p:scale>
        <a:sx n="33" d="100"/>
        <a:sy n="33" d="100"/>
      </p:scale>
      <p:origin x="0" y="37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6" d="100"/>
          <a:sy n="76" d="100"/>
        </p:scale>
        <p:origin x="-1464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s-dc\public\Andrejs_J\Banking%20study%20data\Rietumu\Rietumu\Latvian%20Bank%20ratios%20July%20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s-dc\public\Andrejs_J\Banking%20study%20data\Rietumu\Rietumu\Latvian%20Bank%20ratios%20July%20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jakobsons\Downloads\Latvian%20Bank%20ratios%20Oct%2020%20201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s-dc\public\Andrejs_J\Banking%20study%20data\Loans%20Deposits%20cal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C00000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Pt>
            <c:idx val="3"/>
            <c:bubble3D val="0"/>
            <c:spPr>
              <a:solidFill>
                <a:srgbClr val="0070C0"/>
              </a:solidFill>
            </c:spPr>
          </c:dPt>
          <c:dPt>
            <c:idx val="4"/>
            <c:bubble3D val="0"/>
            <c:spPr>
              <a:solidFill>
                <a:srgbClr val="FFFF00"/>
              </a:solidFill>
            </c:spPr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'[1]Business Position'!$P$20:$P$24</c:f>
              <c:strCache>
                <c:ptCount val="5"/>
                <c:pt idx="0">
                  <c:v>Parex</c:v>
                </c:pt>
                <c:pt idx="1">
                  <c:v>Hansabanka</c:v>
                </c:pt>
                <c:pt idx="2">
                  <c:v>Unibanka</c:v>
                </c:pt>
                <c:pt idx="3">
                  <c:v>Rietumu</c:v>
                </c:pt>
                <c:pt idx="4">
                  <c:v>Aizkraukles</c:v>
                </c:pt>
              </c:strCache>
            </c:strRef>
          </c:cat>
          <c:val>
            <c:numRef>
              <c:f>'[1]Business Position'!$Q$20:$Q$24</c:f>
              <c:numCache>
                <c:formatCode>General</c:formatCode>
                <c:ptCount val="5"/>
                <c:pt idx="0">
                  <c:v>0.19608871830432614</c:v>
                </c:pt>
                <c:pt idx="1">
                  <c:v>0.18178579530207647</c:v>
                </c:pt>
                <c:pt idx="2">
                  <c:v>0.16303316126886724</c:v>
                </c:pt>
                <c:pt idx="3">
                  <c:v>8.3365135677070268E-2</c:v>
                </c:pt>
                <c:pt idx="4">
                  <c:v>6.2561215422487007E-2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00B0F0"/>
              </a:solidFill>
            </c:spPr>
          </c:dPt>
          <c:dPt>
            <c:idx val="4"/>
            <c:bubble3D val="0"/>
            <c:spPr>
              <a:solidFill>
                <a:srgbClr val="0070C0"/>
              </a:solidFill>
            </c:spPr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'[1]Business Position'!$T$20:$T$24</c:f>
              <c:strCache>
                <c:ptCount val="5"/>
                <c:pt idx="0">
                  <c:v>Swedbank</c:v>
                </c:pt>
                <c:pt idx="1">
                  <c:v>SEB</c:v>
                </c:pt>
                <c:pt idx="2">
                  <c:v>Aizkraukles</c:v>
                </c:pt>
                <c:pt idx="3">
                  <c:v>Nordea</c:v>
                </c:pt>
                <c:pt idx="4">
                  <c:v>Rietumu</c:v>
                </c:pt>
              </c:strCache>
            </c:strRef>
          </c:cat>
          <c:val>
            <c:numRef>
              <c:f>'[1]Business Position'!$U$20:$U$24</c:f>
              <c:numCache>
                <c:formatCode>General</c:formatCode>
                <c:ptCount val="5"/>
                <c:pt idx="0">
                  <c:v>0.20040066536904302</c:v>
                </c:pt>
                <c:pt idx="1">
                  <c:v>0.15646799933001035</c:v>
                </c:pt>
                <c:pt idx="2">
                  <c:v>0.13723623488913403</c:v>
                </c:pt>
                <c:pt idx="3">
                  <c:v>0.1296845272818635</c:v>
                </c:pt>
                <c:pt idx="4">
                  <c:v>0.10206455003840889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'[Latvian Bank ratios Oct 20 2014.xlsx]Net income'!$K$13:$K$18</c:f>
              <c:strCache>
                <c:ptCount val="6"/>
                <c:pt idx="0">
                  <c:v>Rietumu</c:v>
                </c:pt>
                <c:pt idx="1">
                  <c:v>SEB</c:v>
                </c:pt>
                <c:pt idx="2">
                  <c:v>SwedBank</c:v>
                </c:pt>
                <c:pt idx="3">
                  <c:v>ABLV</c:v>
                </c:pt>
                <c:pt idx="4">
                  <c:v>DNB Nord</c:v>
                </c:pt>
                <c:pt idx="5">
                  <c:v>Parex/Citadele</c:v>
                </c:pt>
              </c:strCache>
            </c:strRef>
          </c:cat>
          <c:val>
            <c:numRef>
              <c:f>'[Latvian Bank ratios Oct 20 2014.xlsx]Net income'!$L$13:$L$18</c:f>
              <c:numCache>
                <c:formatCode>#,##0</c:formatCode>
                <c:ptCount val="6"/>
                <c:pt idx="0">
                  <c:v>289644</c:v>
                </c:pt>
                <c:pt idx="1">
                  <c:v>249677.79800000001</c:v>
                </c:pt>
                <c:pt idx="2">
                  <c:v>226454</c:v>
                </c:pt>
                <c:pt idx="3">
                  <c:v>190405.77000000002</c:v>
                </c:pt>
                <c:pt idx="4">
                  <c:v>40227</c:v>
                </c:pt>
                <c:pt idx="5">
                  <c:v>707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v>10 year Profits</c:v>
                </c15:tx>
              </c15:filteredSeries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219072"/>
        <c:axId val="93229056"/>
      </c:barChart>
      <c:catAx>
        <c:axId val="93219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3229056"/>
        <c:crosses val="autoZero"/>
        <c:auto val="1"/>
        <c:lblAlgn val="ctr"/>
        <c:lblOffset val="100"/>
        <c:noMultiLvlLbl val="0"/>
      </c:catAx>
      <c:valAx>
        <c:axId val="9322905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932190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960287071690131E-2"/>
          <c:y val="2.7262177609987791E-2"/>
          <c:w val="0.79724671627901622"/>
          <c:h val="0.91122362131709644"/>
        </c:manualLayout>
      </c:layout>
      <c:lineChart>
        <c:grouping val="standard"/>
        <c:varyColors val="0"/>
        <c:ser>
          <c:idx val="0"/>
          <c:order val="0"/>
          <c:tx>
            <c:strRef>
              <c:f>Loans!$B$24</c:f>
              <c:strCache>
                <c:ptCount val="1"/>
                <c:pt idx="0">
                  <c:v>Swedbank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pPr>
              <a:noFill/>
              <a:ln>
                <a:solidFill>
                  <a:srgbClr val="FFC000"/>
                </a:solidFill>
              </a:ln>
            </c:spPr>
          </c:marker>
          <c:cat>
            <c:numRef>
              <c:f>Loans!$C$22:$L$22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Loans!$C$24:$L$24</c:f>
              <c:numCache>
                <c:formatCode>0.0%</c:formatCode>
                <c:ptCount val="10"/>
                <c:pt idx="0">
                  <c:v>1.2247944681060738</c:v>
                </c:pt>
                <c:pt idx="1">
                  <c:v>1.427718547967787</c:v>
                </c:pt>
                <c:pt idx="2">
                  <c:v>2.0129090258374598</c:v>
                </c:pt>
                <c:pt idx="3">
                  <c:v>2.258757188573806</c:v>
                </c:pt>
                <c:pt idx="4">
                  <c:v>2.7513836880605012</c:v>
                </c:pt>
                <c:pt idx="5">
                  <c:v>2.6121714061545172</c:v>
                </c:pt>
                <c:pt idx="6">
                  <c:v>1.9772884147698444</c:v>
                </c:pt>
                <c:pt idx="7">
                  <c:v>1.7591677649720121</c:v>
                </c:pt>
                <c:pt idx="8">
                  <c:v>1.2101129006060143</c:v>
                </c:pt>
                <c:pt idx="9">
                  <c:v>1.1910071582000481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Loans!$B$25</c:f>
              <c:strCache>
                <c:ptCount val="1"/>
                <c:pt idx="0">
                  <c:v>SEB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cat>
            <c:numRef>
              <c:f>Loans!$C$22:$L$22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Loans!$C$25:$L$25</c:f>
              <c:numCache>
                <c:formatCode>0.0%</c:formatCode>
                <c:ptCount val="10"/>
                <c:pt idx="0">
                  <c:v>1.5212336945141935</c:v>
                </c:pt>
                <c:pt idx="1">
                  <c:v>1.9139900809238994</c:v>
                </c:pt>
                <c:pt idx="2">
                  <c:v>1.7702611835284978</c:v>
                </c:pt>
                <c:pt idx="3">
                  <c:v>1.719952412570861</c:v>
                </c:pt>
                <c:pt idx="4">
                  <c:v>1.9613004492897721</c:v>
                </c:pt>
                <c:pt idx="5">
                  <c:v>2.0403685039310999</c:v>
                </c:pt>
                <c:pt idx="6">
                  <c:v>1.9790939452028447</c:v>
                </c:pt>
                <c:pt idx="7">
                  <c:v>1.9037359504064792</c:v>
                </c:pt>
                <c:pt idx="8">
                  <c:v>1.587441272580296</c:v>
                </c:pt>
                <c:pt idx="9">
                  <c:v>1.6178443861391212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Loans!$B$26</c:f>
              <c:strCache>
                <c:ptCount val="1"/>
                <c:pt idx="0">
                  <c:v>Rietumu</c:v>
                </c:pt>
              </c:strCache>
            </c:strRef>
          </c:tx>
          <c:spPr>
            <a:ln>
              <a:solidFill>
                <a:schemeClr val="accent6"/>
              </a:solidFill>
            </a:ln>
          </c:spPr>
          <c:marker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cat>
            <c:numRef>
              <c:f>Loans!$C$22:$L$22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Loans!$C$26:$L$26</c:f>
              <c:numCache>
                <c:formatCode>0.0%</c:formatCode>
                <c:ptCount val="10"/>
                <c:pt idx="0">
                  <c:v>0.3387337438262204</c:v>
                </c:pt>
                <c:pt idx="1">
                  <c:v>0.42061444336517223</c:v>
                </c:pt>
                <c:pt idx="2">
                  <c:v>0.54005459614426121</c:v>
                </c:pt>
                <c:pt idx="3">
                  <c:v>0.65948041915850331</c:v>
                </c:pt>
                <c:pt idx="4">
                  <c:v>0.69827762140254668</c:v>
                </c:pt>
                <c:pt idx="5">
                  <c:v>0.65670269952930871</c:v>
                </c:pt>
                <c:pt idx="6">
                  <c:v>0.62407284005659136</c:v>
                </c:pt>
                <c:pt idx="7">
                  <c:v>0.52649443740415114</c:v>
                </c:pt>
                <c:pt idx="8">
                  <c:v>0.55063045933636878</c:v>
                </c:pt>
                <c:pt idx="9">
                  <c:v>0.53943189222225252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Loans!$B$27</c:f>
              <c:strCache>
                <c:ptCount val="1"/>
                <c:pt idx="0">
                  <c:v>Aizkraukles</c:v>
                </c:pt>
              </c:strCache>
            </c:strRef>
          </c:tx>
          <c:cat>
            <c:numRef>
              <c:f>Loans!$C$22:$L$22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Loans!$C$27:$L$27</c:f>
              <c:numCache>
                <c:formatCode>0.0%</c:formatCode>
                <c:ptCount val="10"/>
                <c:pt idx="0">
                  <c:v>0.36755820807544998</c:v>
                </c:pt>
                <c:pt idx="1">
                  <c:v>0.58256031624852278</c:v>
                </c:pt>
                <c:pt idx="2">
                  <c:v>0.77010412765748049</c:v>
                </c:pt>
                <c:pt idx="3">
                  <c:v>0.84880548800246491</c:v>
                </c:pt>
                <c:pt idx="4">
                  <c:v>0.91455676760890436</c:v>
                </c:pt>
                <c:pt idx="5">
                  <c:v>0.66972022909395379</c:v>
                </c:pt>
                <c:pt idx="6">
                  <c:v>0.45765785512085788</c:v>
                </c:pt>
                <c:pt idx="7">
                  <c:v>0.32882812303066039</c:v>
                </c:pt>
                <c:pt idx="8">
                  <c:v>0.29519439741582948</c:v>
                </c:pt>
                <c:pt idx="9">
                  <c:v>0.28770928275261998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Loans!$B$28</c:f>
              <c:strCache>
                <c:ptCount val="1"/>
                <c:pt idx="0">
                  <c:v>Nordea</c:v>
                </c:pt>
              </c:strCache>
            </c:strRef>
          </c:tx>
          <c:cat>
            <c:numRef>
              <c:f>Loans!$C$22:$L$22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Loans!$C$28:$L$28</c:f>
              <c:numCache>
                <c:formatCode>0.0%</c:formatCode>
                <c:ptCount val="10"/>
                <c:pt idx="0">
                  <c:v>2.7083728956298447</c:v>
                </c:pt>
                <c:pt idx="1">
                  <c:v>3.0892237132266693</c:v>
                </c:pt>
                <c:pt idx="2">
                  <c:v>3.2482220082357185</c:v>
                </c:pt>
                <c:pt idx="3">
                  <c:v>4.3254000216532518</c:v>
                </c:pt>
                <c:pt idx="4">
                  <c:v>4.2412279818254701</c:v>
                </c:pt>
                <c:pt idx="5">
                  <c:v>4.1548896665930402</c:v>
                </c:pt>
                <c:pt idx="6">
                  <c:v>3.9841473517565196</c:v>
                </c:pt>
                <c:pt idx="7">
                  <c:v>2.9696057515542487</c:v>
                </c:pt>
                <c:pt idx="8">
                  <c:v>2.3397044323781722</c:v>
                </c:pt>
                <c:pt idx="9">
                  <c:v>2.2456973960813462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Loans!$B$29</c:f>
              <c:strCache>
                <c:ptCount val="1"/>
                <c:pt idx="0">
                  <c:v>Nord/LB</c:v>
                </c:pt>
              </c:strCache>
            </c:strRef>
          </c:tx>
          <c:cat>
            <c:numRef>
              <c:f>Loans!$C$22:$L$22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Loans!$C$29:$L$29</c:f>
              <c:numCache>
                <c:formatCode>0.0%</c:formatCode>
                <c:ptCount val="10"/>
                <c:pt idx="0">
                  <c:v>2.3069099767599988</c:v>
                </c:pt>
                <c:pt idx="1">
                  <c:v>3.4971576770369088</c:v>
                </c:pt>
                <c:pt idx="2">
                  <c:v>3.6647887983257208</c:v>
                </c:pt>
                <c:pt idx="3">
                  <c:v>4.554800072216838</c:v>
                </c:pt>
                <c:pt idx="4">
                  <c:v>3.9819239432930544</c:v>
                </c:pt>
                <c:pt idx="5">
                  <c:v>3.5966021958073857</c:v>
                </c:pt>
                <c:pt idx="6">
                  <c:v>3.1707380078223681</c:v>
                </c:pt>
                <c:pt idx="7">
                  <c:v>2.6228993315075608</c:v>
                </c:pt>
                <c:pt idx="8">
                  <c:v>2.1828364131576024</c:v>
                </c:pt>
                <c:pt idx="9">
                  <c:v>1.9555353627690235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Loans!$B$30</c:f>
              <c:strCache>
                <c:ptCount val="1"/>
                <c:pt idx="0">
                  <c:v>Hipoteku</c:v>
                </c:pt>
              </c:strCache>
            </c:strRef>
          </c:tx>
          <c:cat>
            <c:numRef>
              <c:f>Loans!$C$22:$L$22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Loans!$C$30:$L$30</c:f>
              <c:numCache>
                <c:formatCode>0.0%</c:formatCode>
                <c:ptCount val="10"/>
                <c:pt idx="0">
                  <c:v>1.6258284916940318</c:v>
                </c:pt>
                <c:pt idx="1">
                  <c:v>1.9761774171849613</c:v>
                </c:pt>
                <c:pt idx="2">
                  <c:v>1.8131390470427178</c:v>
                </c:pt>
                <c:pt idx="3">
                  <c:v>2.3743678338070473</c:v>
                </c:pt>
                <c:pt idx="4">
                  <c:v>2.4540361940861737</c:v>
                </c:pt>
                <c:pt idx="5">
                  <c:v>2.2056981460294112</c:v>
                </c:pt>
                <c:pt idx="6">
                  <c:v>1.3530423092926809</c:v>
                </c:pt>
                <c:pt idx="7">
                  <c:v>1.0624940925062156</c:v>
                </c:pt>
                <c:pt idx="8">
                  <c:v>1</c:v>
                </c:pt>
                <c:pt idx="9">
                  <c:v>1.8263568349359478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Loans!$B$31</c:f>
              <c:strCache>
                <c:ptCount val="1"/>
                <c:pt idx="0">
                  <c:v>Lateko</c:v>
                </c:pt>
              </c:strCache>
            </c:strRef>
          </c:tx>
          <c:cat>
            <c:numRef>
              <c:f>Loans!$C$22:$L$22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Loans!$C$31:$L$31</c:f>
              <c:numCache>
                <c:formatCode>0.0%</c:formatCode>
                <c:ptCount val="10"/>
                <c:pt idx="0">
                  <c:v>0.34453261220903497</c:v>
                </c:pt>
                <c:pt idx="1">
                  <c:v>0.63336900870671953</c:v>
                </c:pt>
                <c:pt idx="2">
                  <c:v>0.94957925284673372</c:v>
                </c:pt>
                <c:pt idx="3">
                  <c:v>0.72808359629952235</c:v>
                </c:pt>
                <c:pt idx="4">
                  <c:v>0.89650995551017465</c:v>
                </c:pt>
                <c:pt idx="5">
                  <c:v>0.76266529280439777</c:v>
                </c:pt>
                <c:pt idx="6">
                  <c:v>0.59357792357228556</c:v>
                </c:pt>
                <c:pt idx="7">
                  <c:v>0.52920249087460958</c:v>
                </c:pt>
                <c:pt idx="8">
                  <c:v>0.53390243876314891</c:v>
                </c:pt>
                <c:pt idx="9">
                  <c:v>0.50906098689660495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Loans!$B$23</c:f>
              <c:strCache>
                <c:ptCount val="1"/>
                <c:pt idx="0">
                  <c:v>Parex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val>
            <c:numRef>
              <c:f>Loans!$C$23:$L$23</c:f>
              <c:numCache>
                <c:formatCode>0.0%</c:formatCode>
                <c:ptCount val="10"/>
                <c:pt idx="0">
                  <c:v>0.63967809751063742</c:v>
                </c:pt>
                <c:pt idx="1">
                  <c:v>0.67747282163610523</c:v>
                </c:pt>
                <c:pt idx="2">
                  <c:v>0.93167194415244725</c:v>
                </c:pt>
                <c:pt idx="3">
                  <c:v>0.95580979741055438</c:v>
                </c:pt>
                <c:pt idx="6">
                  <c:v>0.64924953191574952</c:v>
                </c:pt>
                <c:pt idx="7">
                  <c:v>0.6002414058018487</c:v>
                </c:pt>
                <c:pt idx="8">
                  <c:v>0.5910227266158169</c:v>
                </c:pt>
                <c:pt idx="9">
                  <c:v>0.6040051166108259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863744"/>
        <c:axId val="98869632"/>
      </c:lineChart>
      <c:catAx>
        <c:axId val="98863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8869632"/>
        <c:crosses val="autoZero"/>
        <c:auto val="1"/>
        <c:lblAlgn val="ctr"/>
        <c:lblOffset val="100"/>
        <c:noMultiLvlLbl val="0"/>
      </c:catAx>
      <c:valAx>
        <c:axId val="9886963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988637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3"/>
          </p:nvPr>
        </p:nvSpPr>
        <p:spPr>
          <a:xfrm>
            <a:off x="3849915" y="9429729"/>
            <a:ext cx="2946674" cy="4961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BB0F9-8345-4852-8425-FB6399611EDA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6215679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2" y="4813137"/>
            <a:ext cx="6797675" cy="302164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lIns="85907" tIns="42941" rIns="85907" bIns="42941" anchor="ctr" anchorCtr="0">
            <a:spAutoFit/>
          </a:bodyPr>
          <a:lstStyle/>
          <a:p>
            <a:endParaRPr/>
          </a:p>
        </p:txBody>
      </p:sp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54063"/>
            <a:ext cx="4959350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680324" y="6029659"/>
            <a:ext cx="5435640" cy="1835485"/>
          </a:xfrm>
          <a:prstGeom prst="rect">
            <a:avLst/>
          </a:prstGeom>
          <a:noFill/>
          <a:ln>
            <a:noFill/>
          </a:ln>
        </p:spPr>
        <p:txBody>
          <a:bodyPr lIns="85907" tIns="85907" rIns="85907" bIns="85907" anchor="ctr" anchorCtr="0">
            <a:spAutoFit/>
          </a:bodyPr>
          <a:lstStyle/>
          <a:p>
            <a:pPr marL="859210" lvl="1" indent="-298336">
              <a:buClr>
                <a:srgbClr val="000000"/>
              </a:buClr>
              <a:buSzPct val="100000"/>
              <a:buFont typeface="Courier New"/>
              <a:buChar char="o"/>
            </a:pPr>
            <a:r>
              <a:rPr dirty="0"/>
              <a:t>
</a:t>
            </a:r>
          </a:p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</p:txBody>
      </p:sp>
      <p:sp>
        <p:nvSpPr>
          <p:cNvPr id="5" name="Shape 5"/>
          <p:cNvSpPr>
            <a:spLocks noGrp="1"/>
          </p:cNvSpPr>
          <p:nvPr>
            <p:ph type="hdr" idx="3"/>
          </p:nvPr>
        </p:nvSpPr>
        <p:spPr>
          <a:xfrm>
            <a:off x="3" y="-809116"/>
            <a:ext cx="2947603" cy="2112484"/>
          </a:xfrm>
          <a:prstGeom prst="rect">
            <a:avLst/>
          </a:prstGeom>
          <a:noFill/>
          <a:ln>
            <a:noFill/>
          </a:ln>
        </p:spPr>
        <p:txBody>
          <a:bodyPr lIns="85907" tIns="85907" rIns="85907" bIns="85907" anchor="ctr" anchorCtr="0">
            <a:spAutoFit/>
          </a:bodyPr>
          <a:lstStyle/>
          <a:p>
            <a:pPr marL="859210" lvl="1" indent="-298336"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-US" dirty="0" smtClean="0"/>
              <a:t>
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hape 6"/>
          <p:cNvSpPr>
            <a:spLocks noGrp="1"/>
          </p:cNvSpPr>
          <p:nvPr>
            <p:ph type="dt" idx="10"/>
          </p:nvPr>
        </p:nvSpPr>
        <p:spPr>
          <a:xfrm>
            <a:off x="3847296" y="52520"/>
            <a:ext cx="2947603" cy="388935"/>
          </a:xfrm>
          <a:prstGeom prst="rect">
            <a:avLst/>
          </a:prstGeom>
          <a:noFill/>
          <a:ln>
            <a:noFill/>
          </a:ln>
        </p:spPr>
        <p:txBody>
          <a:bodyPr lIns="85907" tIns="85907" rIns="85907" bIns="85907" anchor="ctr" anchorCtr="0">
            <a:spAutoFit/>
          </a:bodyPr>
          <a:lstStyle/>
          <a:p>
            <a:endParaRPr lang="en-US" dirty="0"/>
          </a:p>
        </p:txBody>
      </p:sp>
      <p:sp>
        <p:nvSpPr>
          <p:cNvPr id="7" name="Shape 7"/>
          <p:cNvSpPr>
            <a:spLocks noGrp="1"/>
          </p:cNvSpPr>
          <p:nvPr>
            <p:ph type="ftr" idx="11"/>
          </p:nvPr>
        </p:nvSpPr>
        <p:spPr>
          <a:xfrm>
            <a:off x="3" y="8622385"/>
            <a:ext cx="2947603" cy="2112484"/>
          </a:xfrm>
          <a:prstGeom prst="rect">
            <a:avLst/>
          </a:prstGeom>
          <a:noFill/>
          <a:ln>
            <a:noFill/>
          </a:ln>
        </p:spPr>
        <p:txBody>
          <a:bodyPr lIns="85907" tIns="85907" rIns="85907" bIns="85907" anchor="ctr" anchorCtr="0">
            <a:spAutoFit/>
          </a:bodyPr>
          <a:lstStyle/>
          <a:p>
            <a:pPr marL="859210" lvl="1" indent="-298336"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-US" dirty="0" smtClean="0"/>
              <a:t>
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Shape 8"/>
          <p:cNvSpPr>
            <a:spLocks noGrp="1"/>
          </p:cNvSpPr>
          <p:nvPr>
            <p:ph type="sldNum" idx="12"/>
          </p:nvPr>
        </p:nvSpPr>
        <p:spPr>
          <a:xfrm>
            <a:off x="3847296" y="7936357"/>
            <a:ext cx="2947603" cy="1973985"/>
          </a:xfrm>
          <a:prstGeom prst="rect">
            <a:avLst/>
          </a:prstGeom>
          <a:noFill/>
          <a:ln>
            <a:noFill/>
          </a:ln>
        </p:spPr>
        <p:txBody>
          <a:bodyPr lIns="85907" tIns="85907" rIns="85907" bIns="85907" anchor="b" anchorCtr="0">
            <a:spAutoFit/>
          </a:bodyPr>
          <a:lstStyle/>
          <a:p>
            <a:pPr marL="859210" lvl="1" indent="-298336"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-US" sz="1300" dirty="0" smtClean="0">
                <a:latin typeface="Times New Roman" panose="00000000000000000000"/>
                <a:ea typeface="Times New Roman" panose="00000000000000000000"/>
                <a:cs typeface="Times New Roman" panose="00000000000000000000"/>
                <a:sym typeface="Times New Roman" panose="00000000000000000000"/>
              </a:rPr>
              <a:t>
</a:t>
            </a:r>
          </a:p>
          <a:p>
            <a:endParaRPr lang="en-US" sz="1300" dirty="0" smtClean="0">
              <a:latin typeface="Times New Roman" panose="00000000000000000000"/>
              <a:ea typeface="Times New Roman" panose="00000000000000000000"/>
              <a:cs typeface="Times New Roman" panose="00000000000000000000"/>
              <a:sym typeface="Times New Roman" panose="00000000000000000000"/>
            </a:endParaRPr>
          </a:p>
          <a:p>
            <a:endParaRPr lang="en-US" sz="1300" dirty="0" smtClean="0">
              <a:latin typeface="Times New Roman" panose="00000000000000000000"/>
              <a:ea typeface="Times New Roman" panose="00000000000000000000"/>
              <a:cs typeface="Times New Roman" panose="00000000000000000000"/>
              <a:sym typeface="Times New Roman" panose="00000000000000000000"/>
            </a:endParaRPr>
          </a:p>
          <a:p>
            <a:endParaRPr lang="en-US" sz="1300" dirty="0" smtClean="0">
              <a:latin typeface="Times New Roman" panose="00000000000000000000"/>
              <a:ea typeface="Times New Roman" panose="00000000000000000000"/>
              <a:cs typeface="Times New Roman" panose="00000000000000000000"/>
              <a:sym typeface="Times New Roman" panose="00000000000000000000"/>
            </a:endParaRPr>
          </a:p>
          <a:p>
            <a:endParaRPr lang="en-US" sz="1300" dirty="0" smtClean="0">
              <a:latin typeface="Times New Roman" panose="00000000000000000000"/>
              <a:ea typeface="Times New Roman" panose="00000000000000000000"/>
              <a:cs typeface="Times New Roman" panose="00000000000000000000"/>
              <a:sym typeface="Times New Roman" panose="00000000000000000000"/>
            </a:endParaRPr>
          </a:p>
          <a:p>
            <a:endParaRPr lang="en-US" sz="1300" dirty="0" smtClean="0">
              <a:latin typeface="Times New Roman" panose="00000000000000000000"/>
              <a:ea typeface="Times New Roman" panose="00000000000000000000"/>
              <a:cs typeface="Times New Roman" panose="00000000000000000000"/>
              <a:sym typeface="Times New Roman" panose="00000000000000000000"/>
            </a:endParaRPr>
          </a:p>
          <a:p>
            <a:endParaRPr lang="en-US" sz="1300" dirty="0" smtClean="0">
              <a:latin typeface="Times New Roman" panose="00000000000000000000"/>
              <a:ea typeface="Times New Roman" panose="00000000000000000000"/>
              <a:cs typeface="Times New Roman" panose="00000000000000000000"/>
              <a:sym typeface="Times New Roman" panose="00000000000000000000"/>
            </a:endParaRPr>
          </a:p>
          <a:p>
            <a:endParaRPr lang="en-US" sz="1300" dirty="0">
              <a:latin typeface="Times New Roman" panose="00000000000000000000"/>
              <a:ea typeface="Times New Roman" panose="00000000000000000000"/>
              <a:cs typeface="Times New Roman" panose="00000000000000000000"/>
              <a:sym typeface="Times New Roman" panose="000000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1635392197"/>
      </p:ext>
    </p:extLst>
  </p:cSld>
  <p:clrMap bg1="lt1" tx1="dk1" bg2="dk2" tx2="lt2" accent1="accent1" accent2="accent2" accent3="accent3" accent4="accent4" accent5="accent5" accent6="accent6" hlink="hlink" folHlink="folHlink"/>
  <p:hf hdr="0" ftr="0"/>
  <p:notesStyle>
    <a:lvl1pPr marL="0" algn="l" defTabSz="4571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4571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3" algn="l" defTabSz="4571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5" algn="l" defTabSz="4571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06" algn="l" defTabSz="4571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59" algn="l" defTabSz="4571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0" algn="l" defTabSz="4571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2" algn="l" defTabSz="4571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13" algn="l" defTabSz="4571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3847296" y="9638520"/>
            <a:ext cx="2947603" cy="286775"/>
          </a:xfrm>
          <a:prstGeom prst="rect">
            <a:avLst/>
          </a:prstGeom>
          <a:noFill/>
          <a:ln>
            <a:noFill/>
          </a:ln>
        </p:spPr>
        <p:txBody>
          <a:bodyPr lIns="85907" tIns="42941" rIns="85907" bIns="42941" anchor="b" anchorCtr="0">
            <a:spAutoFit/>
          </a:bodyPr>
          <a:lstStyle/>
          <a:p>
            <a:pPr algn="r"/>
            <a:r>
              <a:rPr sz="1300" dirty="0">
                <a:latin typeface="Times New Roman" panose="00000000000000000000"/>
                <a:ea typeface="Times New Roman" panose="00000000000000000000"/>
                <a:cs typeface="Times New Roman" panose="00000000000000000000"/>
                <a:sym typeface="Times New Roman" panose="00000000000000000000"/>
              </a:rPr>
              <a:t>*</a:t>
            </a:r>
          </a:p>
        </p:txBody>
      </p:sp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54063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>
              <a:alpha val="65490"/>
            </a:srgbClr>
          </a:solidFill>
          <a:ln w="9525" cap="rnd">
            <a:solidFill>
              <a:srgbClr val="000000">
                <a:alpha val="65490"/>
              </a:srgbClr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66" name="Shape 66"/>
          <p:cNvSpPr>
            <a:spLocks noGrp="1"/>
          </p:cNvSpPr>
          <p:nvPr>
            <p:ph type="body" idx="1"/>
          </p:nvPr>
        </p:nvSpPr>
        <p:spPr>
          <a:xfrm>
            <a:off x="680323" y="6813070"/>
            <a:ext cx="5438416" cy="271387"/>
          </a:xfrm>
          <a:prstGeom prst="rect">
            <a:avLst/>
          </a:prstGeom>
          <a:noFill/>
          <a:ln>
            <a:noFill/>
          </a:ln>
        </p:spPr>
        <p:txBody>
          <a:bodyPr lIns="85907" tIns="42941" rIns="85907" bIns="42941" anchor="ctr" anchorCtr="0">
            <a:spAutoFit/>
          </a:bodyPr>
          <a:lstStyle/>
          <a:p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404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xfrm>
            <a:off x="680324" y="6768322"/>
            <a:ext cx="5435640" cy="35815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lv-LV" altLang="lv-LV" smtClean="0"/>
          </a:p>
        </p:txBody>
      </p:sp>
      <p:sp>
        <p:nvSpPr>
          <p:cNvPr id="28676" name="Header Placeholder 3"/>
          <p:cNvSpPr>
            <a:spLocks noGrp="1"/>
          </p:cNvSpPr>
          <p:nvPr>
            <p:ph type="hdr" sz="quarter"/>
          </p:nvPr>
        </p:nvSpPr>
        <p:spPr>
          <a:xfrm>
            <a:off x="3" y="52658"/>
            <a:ext cx="2947603" cy="38893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lv-LV" smtClean="0">
                <a:solidFill>
                  <a:srgbClr val="5F5F5F"/>
                </a:solidFill>
              </a:rPr>
              <a:t>[Title of the course]</a:t>
            </a:r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C57FE4F-FA35-4ED1-ABB5-B37134D03C44}" type="datetime5">
              <a:rPr lang="en-US" altLang="lv-LV" smtClean="0">
                <a:solidFill>
                  <a:srgbClr val="5F5F5F"/>
                </a:solidFill>
              </a:rPr>
              <a:pPr/>
              <a:t>13-May-15</a:t>
            </a:fld>
            <a:endParaRPr lang="en-US" altLang="lv-LV" smtClean="0">
              <a:solidFill>
                <a:srgbClr val="5F5F5F"/>
              </a:solidFill>
            </a:endParaRPr>
          </a:p>
        </p:txBody>
      </p:sp>
      <p:sp>
        <p:nvSpPr>
          <p:cNvPr id="2867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268715"/>
            <a:ext cx="2947603" cy="81982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lv-LV" smtClean="0">
                <a:solidFill>
                  <a:srgbClr val="5F5F5F"/>
                </a:solidFill>
              </a:rPr>
              <a:t>Copyright © 2004-2005 NameOfTheOrganization. All rights reserved.</a:t>
            </a:r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7296" y="9521407"/>
            <a:ext cx="2947603" cy="38893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FCBB239-1F03-48EC-A2D7-DB1474602966}" type="slidenum">
              <a:rPr lang="en-US" altLang="lv-LV" smtClean="0">
                <a:solidFill>
                  <a:srgbClr val="5F5F5F"/>
                </a:solidFill>
              </a:rPr>
              <a:pPr/>
              <a:t>8</a:t>
            </a:fld>
            <a:endParaRPr lang="en-US" altLang="lv-LV" smtClean="0">
              <a:solidFill>
                <a:srgbClr val="5F5F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770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6"/>
          <p:cNvSpPr>
            <a:spLocks noChangeArrowheads="1"/>
          </p:cNvSpPr>
          <p:nvPr/>
        </p:nvSpPr>
        <p:spPr bwMode="auto">
          <a:xfrm flipH="1" flipV="1">
            <a:off x="0" y="6408741"/>
            <a:ext cx="10080625" cy="1152524"/>
          </a:xfrm>
          <a:prstGeom prst="flowChartDocumen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4890" tIns="42446" rIns="84890" bIns="42446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7"/>
            <a:ext cx="7056438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24451" indent="0" algn="ctr">
              <a:buNone/>
              <a:defRPr/>
            </a:lvl2pPr>
            <a:lvl3pPr marL="848900" indent="0" algn="ctr">
              <a:buNone/>
              <a:defRPr/>
            </a:lvl3pPr>
            <a:lvl4pPr marL="1273351" indent="0" algn="ctr">
              <a:buNone/>
              <a:defRPr/>
            </a:lvl4pPr>
            <a:lvl5pPr marL="1697801" indent="0" algn="ctr">
              <a:buNone/>
              <a:defRPr/>
            </a:lvl5pPr>
            <a:lvl6pPr marL="2122252" indent="0" algn="ctr">
              <a:buNone/>
              <a:defRPr/>
            </a:lvl6pPr>
            <a:lvl7pPr marL="2546702" indent="0" algn="ctr">
              <a:buNone/>
              <a:defRPr/>
            </a:lvl7pPr>
            <a:lvl8pPr marL="2971153" indent="0" algn="ctr">
              <a:buNone/>
              <a:defRPr/>
            </a:lvl8pPr>
            <a:lvl9pPr marL="339560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8E5074-E30F-4E6B-985E-7441FF16F839}" type="datetime1">
              <a:rPr lang="lv-LV" smtClean="0"/>
              <a:pPr/>
              <a:t>2015.05.13.</a:t>
            </a:fld>
            <a:endParaRPr lang="lv-LV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pic>
        <p:nvPicPr>
          <p:cNvPr id="7" name="Picture 6" descr="C:\Users\glazdans\Desktop\jpg_eng_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427" y="6635715"/>
            <a:ext cx="2989024" cy="784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289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503238" y="6886579"/>
            <a:ext cx="1963738" cy="517525"/>
          </a:xfrm>
          <a:ln/>
        </p:spPr>
        <p:txBody>
          <a:bodyPr/>
          <a:lstStyle>
            <a:lvl1pPr>
              <a:defRPr/>
            </a:lvl1pPr>
          </a:lstStyle>
          <a:p>
            <a:fld id="{A472841D-2D40-4E8F-A4D9-3FA1F0D2E217}" type="datetime1">
              <a:rPr lang="lv-LV" smtClean="0"/>
              <a:pPr/>
              <a:t>2015.05.13.</a:t>
            </a:fld>
            <a:endParaRPr lang="lv-LV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2714628" y="6886579"/>
            <a:ext cx="2486024" cy="517525"/>
          </a:xfrm>
          <a:ln/>
        </p:spPr>
        <p:txBody>
          <a:bodyPr/>
          <a:lstStyle>
            <a:lvl1pPr>
              <a:defRPr/>
            </a:lvl1pPr>
          </a:lstStyle>
          <a:p>
            <a:endParaRPr lang="lv-LV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408613" y="6886579"/>
            <a:ext cx="1392238" cy="517525"/>
          </a:xfrm>
          <a:ln/>
        </p:spPr>
        <p:txBody>
          <a:bodyPr/>
          <a:lstStyle>
            <a:lvl1pPr>
              <a:defRPr/>
            </a:lvl1pPr>
          </a:lstStyle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66365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4088" y="301626"/>
            <a:ext cx="2266950" cy="6345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6"/>
            <a:ext cx="6648450" cy="63452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10F7A3-0089-4BCB-A72C-C765623CCF03}" type="datetime1">
              <a:rPr lang="lv-LV" smtClean="0"/>
              <a:pPr/>
              <a:t>2015.05.13.</a:t>
            </a:fld>
            <a:endParaRPr lang="lv-LV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0223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7"/>
            <a:ext cx="9067800" cy="13668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503238" y="6886579"/>
            <a:ext cx="1963738" cy="517525"/>
          </a:xfrm>
          <a:ln/>
        </p:spPr>
        <p:txBody>
          <a:bodyPr/>
          <a:lstStyle>
            <a:lvl1pPr>
              <a:defRPr/>
            </a:lvl1pPr>
          </a:lstStyle>
          <a:p>
            <a:fld id="{DA2CDD7B-B68A-451F-A030-34F44E2B84ED}" type="datetime1">
              <a:rPr lang="lv-LV" smtClean="0"/>
              <a:pPr/>
              <a:t>2015.05.13.</a:t>
            </a:fld>
            <a:endParaRPr lang="lv-LV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2714628" y="6886579"/>
            <a:ext cx="2486024" cy="517525"/>
          </a:xfrm>
          <a:ln/>
        </p:spPr>
        <p:txBody>
          <a:bodyPr/>
          <a:lstStyle>
            <a:lvl1pPr>
              <a:defRPr/>
            </a:lvl1pPr>
          </a:lstStyle>
          <a:p>
            <a:endParaRPr lang="lv-LV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408613" y="6886579"/>
            <a:ext cx="1392238" cy="517525"/>
          </a:xfrm>
          <a:ln/>
        </p:spPr>
        <p:txBody>
          <a:bodyPr/>
          <a:lstStyle>
            <a:lvl1pPr>
              <a:defRPr/>
            </a:lvl1pPr>
          </a:lstStyle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9582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503238" y="6886579"/>
            <a:ext cx="1963738" cy="517525"/>
          </a:xfrm>
          <a:ln/>
        </p:spPr>
        <p:txBody>
          <a:bodyPr/>
          <a:lstStyle>
            <a:lvl1pPr>
              <a:defRPr/>
            </a:lvl1pPr>
          </a:lstStyle>
          <a:p>
            <a:fld id="{FDA96510-5E24-4DC9-BDD1-74300B36BAD0}" type="datetime1">
              <a:rPr lang="lv-LV" smtClean="0"/>
              <a:pPr/>
              <a:t>2015.05.13.</a:t>
            </a:fld>
            <a:endParaRPr lang="lv-LV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2714628" y="6886579"/>
            <a:ext cx="2486024" cy="517525"/>
          </a:xfrm>
          <a:ln/>
        </p:spPr>
        <p:txBody>
          <a:bodyPr/>
          <a:lstStyle>
            <a:lvl1pPr>
              <a:defRPr/>
            </a:lvl1pPr>
          </a:lstStyle>
          <a:p>
            <a:endParaRPr lang="lv-LV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408613" y="6886579"/>
            <a:ext cx="1392238" cy="517525"/>
          </a:xfrm>
          <a:ln/>
        </p:spPr>
        <p:txBody>
          <a:bodyPr/>
          <a:lstStyle>
            <a:lvl1pPr>
              <a:defRPr/>
            </a:lvl1pPr>
          </a:lstStyle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0716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2"/>
            <a:ext cx="8567738" cy="1381123"/>
          </a:xfrm>
        </p:spPr>
        <p:txBody>
          <a:bodyPr/>
          <a:lstStyle>
            <a:lvl1pPr algn="l">
              <a:defRPr sz="37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9"/>
            <a:ext cx="8567738" cy="1454147"/>
          </a:xfrm>
        </p:spPr>
        <p:txBody>
          <a:bodyPr anchor="b"/>
          <a:lstStyle>
            <a:lvl1pPr marL="0" indent="0">
              <a:buNone/>
              <a:defRPr sz="1900"/>
            </a:lvl1pPr>
            <a:lvl2pPr marL="424451" indent="0">
              <a:buNone/>
              <a:defRPr sz="1700"/>
            </a:lvl2pPr>
            <a:lvl3pPr marL="848900" indent="0">
              <a:buNone/>
              <a:defRPr sz="1400"/>
            </a:lvl3pPr>
            <a:lvl4pPr marL="1273351" indent="0">
              <a:buNone/>
              <a:defRPr sz="1300"/>
            </a:lvl4pPr>
            <a:lvl5pPr marL="1697801" indent="0">
              <a:buNone/>
              <a:defRPr sz="1300"/>
            </a:lvl5pPr>
            <a:lvl6pPr marL="2122252" indent="0">
              <a:buNone/>
              <a:defRPr sz="1300"/>
            </a:lvl6pPr>
            <a:lvl7pPr marL="2546702" indent="0">
              <a:buNone/>
              <a:defRPr sz="1300"/>
            </a:lvl7pPr>
            <a:lvl8pPr marL="2971153" indent="0">
              <a:buNone/>
              <a:defRPr sz="1300"/>
            </a:lvl8pPr>
            <a:lvl9pPr marL="339560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503238" y="6886579"/>
            <a:ext cx="1963738" cy="517525"/>
          </a:xfrm>
          <a:ln/>
        </p:spPr>
        <p:txBody>
          <a:bodyPr/>
          <a:lstStyle>
            <a:lvl1pPr>
              <a:defRPr/>
            </a:lvl1pPr>
          </a:lstStyle>
          <a:p>
            <a:fld id="{4EE87897-29BF-4B54-B58A-9CEAD6A49536}" type="datetime1">
              <a:rPr lang="lv-LV" smtClean="0"/>
              <a:pPr/>
              <a:t>2015.05.13.</a:t>
            </a:fld>
            <a:endParaRPr lang="lv-LV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2714628" y="6886579"/>
            <a:ext cx="2486024" cy="517525"/>
          </a:xfrm>
          <a:ln/>
        </p:spPr>
        <p:txBody>
          <a:bodyPr/>
          <a:lstStyle>
            <a:lvl1pPr>
              <a:defRPr/>
            </a:lvl1pPr>
          </a:lstStyle>
          <a:p>
            <a:endParaRPr lang="lv-LV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408613" y="6886579"/>
            <a:ext cx="1392238" cy="517525"/>
          </a:xfrm>
          <a:ln/>
        </p:spPr>
        <p:txBody>
          <a:bodyPr/>
          <a:lstStyle>
            <a:lvl1pPr>
              <a:defRPr/>
            </a:lvl1pPr>
          </a:lstStyle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0581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660527"/>
            <a:ext cx="4457700" cy="4683124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660527"/>
            <a:ext cx="4457700" cy="4683124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503238" y="6886579"/>
            <a:ext cx="1963738" cy="517525"/>
          </a:xfrm>
          <a:ln/>
        </p:spPr>
        <p:txBody>
          <a:bodyPr/>
          <a:lstStyle>
            <a:lvl1pPr>
              <a:defRPr/>
            </a:lvl1pPr>
          </a:lstStyle>
          <a:p>
            <a:fld id="{789E6A99-BDE6-412D-B3E8-E1A323CAB333}" type="datetime1">
              <a:rPr lang="lv-LV" smtClean="0"/>
              <a:pPr/>
              <a:t>2015.05.13.</a:t>
            </a:fld>
            <a:endParaRPr lang="lv-LV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2714628" y="6886579"/>
            <a:ext cx="2486024" cy="517525"/>
          </a:xfrm>
          <a:ln/>
        </p:spPr>
        <p:txBody>
          <a:bodyPr/>
          <a:lstStyle>
            <a:lvl1pPr>
              <a:defRPr/>
            </a:lvl1pPr>
          </a:lstStyle>
          <a:p>
            <a:endParaRPr lang="lv-LV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408613" y="6886579"/>
            <a:ext cx="1392238" cy="517525"/>
          </a:xfrm>
          <a:ln/>
        </p:spPr>
        <p:txBody>
          <a:bodyPr/>
          <a:lstStyle>
            <a:lvl1pPr>
              <a:defRPr/>
            </a:lvl1pPr>
          </a:lstStyle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75462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7" y="303214"/>
            <a:ext cx="9072563" cy="12588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4451" indent="0">
              <a:buNone/>
              <a:defRPr sz="1900" b="1"/>
            </a:lvl2pPr>
            <a:lvl3pPr marL="848900" indent="0">
              <a:buNone/>
              <a:defRPr sz="1700" b="1"/>
            </a:lvl3pPr>
            <a:lvl4pPr marL="1273351" indent="0">
              <a:buNone/>
              <a:defRPr sz="1400" b="1"/>
            </a:lvl4pPr>
            <a:lvl5pPr marL="1697801" indent="0">
              <a:buNone/>
              <a:defRPr sz="1400" b="1"/>
            </a:lvl5pPr>
            <a:lvl6pPr marL="2122252" indent="0">
              <a:buNone/>
              <a:defRPr sz="1400" b="1"/>
            </a:lvl6pPr>
            <a:lvl7pPr marL="2546702" indent="0">
              <a:buNone/>
              <a:defRPr sz="1400" b="1"/>
            </a:lvl7pPr>
            <a:lvl8pPr marL="2971153" indent="0">
              <a:buNone/>
              <a:defRPr sz="1400" b="1"/>
            </a:lvl8pPr>
            <a:lvl9pPr marL="3395602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6"/>
            <a:ext cx="4452938" cy="3889375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7" y="1692275"/>
            <a:ext cx="4456113" cy="70485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4451" indent="0">
              <a:buNone/>
              <a:defRPr sz="1900" b="1"/>
            </a:lvl2pPr>
            <a:lvl3pPr marL="848900" indent="0">
              <a:buNone/>
              <a:defRPr sz="1700" b="1"/>
            </a:lvl3pPr>
            <a:lvl4pPr marL="1273351" indent="0">
              <a:buNone/>
              <a:defRPr sz="1400" b="1"/>
            </a:lvl4pPr>
            <a:lvl5pPr marL="1697801" indent="0">
              <a:buNone/>
              <a:defRPr sz="1400" b="1"/>
            </a:lvl5pPr>
            <a:lvl6pPr marL="2122252" indent="0">
              <a:buNone/>
              <a:defRPr sz="1400" b="1"/>
            </a:lvl6pPr>
            <a:lvl7pPr marL="2546702" indent="0">
              <a:buNone/>
              <a:defRPr sz="1400" b="1"/>
            </a:lvl7pPr>
            <a:lvl8pPr marL="2971153" indent="0">
              <a:buNone/>
              <a:defRPr sz="1400" b="1"/>
            </a:lvl8pPr>
            <a:lvl9pPr marL="3395602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7" y="2397126"/>
            <a:ext cx="4456113" cy="3889375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503238" y="6886579"/>
            <a:ext cx="1963738" cy="517525"/>
          </a:xfrm>
          <a:ln/>
        </p:spPr>
        <p:txBody>
          <a:bodyPr/>
          <a:lstStyle>
            <a:lvl1pPr>
              <a:defRPr/>
            </a:lvl1pPr>
          </a:lstStyle>
          <a:p>
            <a:fld id="{F1590B84-30D5-428F-9C24-8A40B5C8C932}" type="datetime1">
              <a:rPr lang="lv-LV" smtClean="0"/>
              <a:pPr/>
              <a:t>2015.05.13.</a:t>
            </a:fld>
            <a:endParaRPr lang="lv-LV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2714628" y="6886579"/>
            <a:ext cx="2486024" cy="517525"/>
          </a:xfrm>
          <a:ln/>
        </p:spPr>
        <p:txBody>
          <a:bodyPr/>
          <a:lstStyle>
            <a:lvl1pPr>
              <a:defRPr/>
            </a:lvl1pPr>
          </a:lstStyle>
          <a:p>
            <a:endParaRPr lang="lv-LV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408613" y="6886579"/>
            <a:ext cx="1392238" cy="517525"/>
          </a:xfrm>
          <a:ln/>
        </p:spPr>
        <p:txBody>
          <a:bodyPr/>
          <a:lstStyle>
            <a:lvl1pPr>
              <a:defRPr/>
            </a:lvl1pPr>
          </a:lstStyle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8232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503238" y="6886579"/>
            <a:ext cx="1963738" cy="517525"/>
          </a:xfrm>
          <a:ln/>
        </p:spPr>
        <p:txBody>
          <a:bodyPr/>
          <a:lstStyle>
            <a:lvl1pPr>
              <a:defRPr/>
            </a:lvl1pPr>
          </a:lstStyle>
          <a:p>
            <a:fld id="{3DE5342E-8B81-4E95-BA6D-C66444A52C28}" type="datetime1">
              <a:rPr lang="lv-LV" smtClean="0"/>
              <a:pPr/>
              <a:t>2015.05.13.</a:t>
            </a:fld>
            <a:endParaRPr lang="lv-LV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2714628" y="6886579"/>
            <a:ext cx="2486024" cy="517525"/>
          </a:xfrm>
          <a:ln/>
        </p:spPr>
        <p:txBody>
          <a:bodyPr/>
          <a:lstStyle>
            <a:lvl1pPr>
              <a:defRPr/>
            </a:lvl1pPr>
          </a:lstStyle>
          <a:p>
            <a:endParaRPr lang="lv-LV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408613" y="6886579"/>
            <a:ext cx="1392238" cy="517525"/>
          </a:xfrm>
          <a:ln/>
        </p:spPr>
        <p:txBody>
          <a:bodyPr/>
          <a:lstStyle>
            <a:lvl1pPr>
              <a:defRPr/>
            </a:lvl1pPr>
          </a:lstStyle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9112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503238" y="6886579"/>
            <a:ext cx="1963738" cy="517525"/>
          </a:xfrm>
          <a:ln/>
        </p:spPr>
        <p:txBody>
          <a:bodyPr/>
          <a:lstStyle>
            <a:lvl1pPr>
              <a:defRPr/>
            </a:lvl1pPr>
          </a:lstStyle>
          <a:p>
            <a:fld id="{E85CBCB0-C840-433B-A3A1-849F4DCE8480}" type="datetime1">
              <a:rPr lang="lv-LV" smtClean="0"/>
              <a:pPr/>
              <a:t>2015.05.13.</a:t>
            </a:fld>
            <a:endParaRPr lang="lv-LV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2714628" y="6886579"/>
            <a:ext cx="2486024" cy="517525"/>
          </a:xfrm>
          <a:ln/>
        </p:spPr>
        <p:txBody>
          <a:bodyPr/>
          <a:lstStyle>
            <a:lvl1pPr>
              <a:defRPr/>
            </a:lvl1pPr>
          </a:lstStyle>
          <a:p>
            <a:endParaRPr lang="lv-LV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408613" y="6886579"/>
            <a:ext cx="1392238" cy="517525"/>
          </a:xfrm>
          <a:ln/>
        </p:spPr>
        <p:txBody>
          <a:bodyPr/>
          <a:lstStyle>
            <a:lvl1pPr>
              <a:defRPr/>
            </a:lvl1pPr>
          </a:lstStyle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84058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6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5" y="301627"/>
            <a:ext cx="5635625" cy="60134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1"/>
            <a:ext cx="3316288" cy="4733924"/>
          </a:xfrm>
        </p:spPr>
        <p:txBody>
          <a:bodyPr/>
          <a:lstStyle>
            <a:lvl1pPr marL="0" indent="0">
              <a:buNone/>
              <a:defRPr sz="1300"/>
            </a:lvl1pPr>
            <a:lvl2pPr marL="424451" indent="0">
              <a:buNone/>
              <a:defRPr sz="1100"/>
            </a:lvl2pPr>
            <a:lvl3pPr marL="848900" indent="0">
              <a:buNone/>
              <a:defRPr sz="900"/>
            </a:lvl3pPr>
            <a:lvl4pPr marL="1273351" indent="0">
              <a:buNone/>
              <a:defRPr sz="900"/>
            </a:lvl4pPr>
            <a:lvl5pPr marL="1697801" indent="0">
              <a:buNone/>
              <a:defRPr sz="900"/>
            </a:lvl5pPr>
            <a:lvl6pPr marL="2122252" indent="0">
              <a:buNone/>
              <a:defRPr sz="900"/>
            </a:lvl6pPr>
            <a:lvl7pPr marL="2546702" indent="0">
              <a:buNone/>
              <a:defRPr sz="900"/>
            </a:lvl7pPr>
            <a:lvl8pPr marL="2971153" indent="0">
              <a:buNone/>
              <a:defRPr sz="900"/>
            </a:lvl8pPr>
            <a:lvl9pPr marL="339560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503238" y="6886579"/>
            <a:ext cx="1963738" cy="517525"/>
          </a:xfrm>
          <a:ln/>
        </p:spPr>
        <p:txBody>
          <a:bodyPr/>
          <a:lstStyle>
            <a:lvl1pPr>
              <a:defRPr/>
            </a:lvl1pPr>
          </a:lstStyle>
          <a:p>
            <a:fld id="{C4EF4874-E9C0-48B7-9C3D-6131E0735D9A}" type="datetime1">
              <a:rPr lang="lv-LV" smtClean="0"/>
              <a:pPr/>
              <a:t>2015.05.13.</a:t>
            </a:fld>
            <a:endParaRPr lang="lv-LV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2714628" y="6886579"/>
            <a:ext cx="2486024" cy="517525"/>
          </a:xfrm>
          <a:ln/>
        </p:spPr>
        <p:txBody>
          <a:bodyPr/>
          <a:lstStyle>
            <a:lvl1pPr>
              <a:defRPr/>
            </a:lvl1pPr>
          </a:lstStyle>
          <a:p>
            <a:endParaRPr lang="lv-LV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408613" y="6886579"/>
            <a:ext cx="1392238" cy="517525"/>
          </a:xfrm>
          <a:ln/>
        </p:spPr>
        <p:txBody>
          <a:bodyPr/>
          <a:lstStyle>
            <a:lvl1pPr>
              <a:defRPr/>
            </a:lvl1pPr>
          </a:lstStyle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7293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40" y="5100639"/>
            <a:ext cx="6048375" cy="585786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40" y="674690"/>
            <a:ext cx="6048375" cy="4259262"/>
          </a:xfrm>
        </p:spPr>
        <p:txBody>
          <a:bodyPr/>
          <a:lstStyle>
            <a:lvl1pPr marL="0" indent="0">
              <a:buNone/>
              <a:defRPr sz="3000"/>
            </a:lvl1pPr>
            <a:lvl2pPr marL="424451" indent="0">
              <a:buNone/>
              <a:defRPr sz="2600"/>
            </a:lvl2pPr>
            <a:lvl3pPr marL="848900" indent="0">
              <a:buNone/>
              <a:defRPr sz="2300"/>
            </a:lvl3pPr>
            <a:lvl4pPr marL="1273351" indent="0">
              <a:buNone/>
              <a:defRPr sz="1900"/>
            </a:lvl4pPr>
            <a:lvl5pPr marL="1697801" indent="0">
              <a:buNone/>
              <a:defRPr sz="1900"/>
            </a:lvl5pPr>
            <a:lvl6pPr marL="2122252" indent="0">
              <a:buNone/>
              <a:defRPr sz="1900"/>
            </a:lvl6pPr>
            <a:lvl7pPr marL="2546702" indent="0">
              <a:buNone/>
              <a:defRPr sz="1900"/>
            </a:lvl7pPr>
            <a:lvl8pPr marL="2971153" indent="0">
              <a:buNone/>
              <a:defRPr sz="1900"/>
            </a:lvl8pPr>
            <a:lvl9pPr marL="3395602" indent="0">
              <a:buNone/>
              <a:defRPr sz="19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40" y="5810251"/>
            <a:ext cx="6048375" cy="552450"/>
          </a:xfrm>
        </p:spPr>
        <p:txBody>
          <a:bodyPr/>
          <a:lstStyle>
            <a:lvl1pPr marL="0" indent="0">
              <a:buNone/>
              <a:defRPr sz="1300"/>
            </a:lvl1pPr>
            <a:lvl2pPr marL="424451" indent="0">
              <a:buNone/>
              <a:defRPr sz="1100"/>
            </a:lvl2pPr>
            <a:lvl3pPr marL="848900" indent="0">
              <a:buNone/>
              <a:defRPr sz="900"/>
            </a:lvl3pPr>
            <a:lvl4pPr marL="1273351" indent="0">
              <a:buNone/>
              <a:defRPr sz="900"/>
            </a:lvl4pPr>
            <a:lvl5pPr marL="1697801" indent="0">
              <a:buNone/>
              <a:defRPr sz="900"/>
            </a:lvl5pPr>
            <a:lvl6pPr marL="2122252" indent="0">
              <a:buNone/>
              <a:defRPr sz="900"/>
            </a:lvl6pPr>
            <a:lvl7pPr marL="2546702" indent="0">
              <a:buNone/>
              <a:defRPr sz="900"/>
            </a:lvl7pPr>
            <a:lvl8pPr marL="2971153" indent="0">
              <a:buNone/>
              <a:defRPr sz="900"/>
            </a:lvl8pPr>
            <a:lvl9pPr marL="339560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503238" y="6886579"/>
            <a:ext cx="1963738" cy="517525"/>
          </a:xfrm>
          <a:ln/>
        </p:spPr>
        <p:txBody>
          <a:bodyPr/>
          <a:lstStyle>
            <a:lvl1pPr>
              <a:defRPr/>
            </a:lvl1pPr>
          </a:lstStyle>
          <a:p>
            <a:fld id="{0E679573-AE9D-4279-9105-1C4DAA470B27}" type="datetime1">
              <a:rPr lang="lv-LV" smtClean="0"/>
              <a:pPr/>
              <a:t>2015.05.13.</a:t>
            </a:fld>
            <a:endParaRPr lang="lv-LV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2714628" y="6886579"/>
            <a:ext cx="2486024" cy="517525"/>
          </a:xfrm>
          <a:ln/>
        </p:spPr>
        <p:txBody>
          <a:bodyPr/>
          <a:lstStyle>
            <a:lvl1pPr>
              <a:defRPr/>
            </a:lvl1pPr>
          </a:lstStyle>
          <a:p>
            <a:endParaRPr lang="lv-LV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408613" y="6886579"/>
            <a:ext cx="1392238" cy="517525"/>
          </a:xfrm>
          <a:ln/>
        </p:spPr>
        <p:txBody>
          <a:bodyPr/>
          <a:lstStyle>
            <a:lvl1pPr>
              <a:defRPr/>
            </a:lvl1pPr>
          </a:lstStyle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95189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7"/>
            <a:ext cx="9067800" cy="113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Klikšķiniet</a:t>
            </a:r>
            <a:r>
              <a:rPr lang="en-GB" dirty="0" smtClean="0"/>
              <a:t>, </a:t>
            </a:r>
            <a:r>
              <a:rPr lang="en-GB" dirty="0" err="1" smtClean="0"/>
              <a:t>lai</a:t>
            </a:r>
            <a:r>
              <a:rPr lang="en-GB" dirty="0" smtClean="0"/>
              <a:t> </a:t>
            </a:r>
            <a:r>
              <a:rPr lang="en-GB" dirty="0" err="1" smtClean="0"/>
              <a:t>rediģētu</a:t>
            </a:r>
            <a:r>
              <a:rPr lang="en-GB" dirty="0" smtClean="0"/>
              <a:t> </a:t>
            </a:r>
            <a:r>
              <a:rPr lang="en-GB" dirty="0" err="1" smtClean="0"/>
              <a:t>virsraksta</a:t>
            </a:r>
            <a:r>
              <a:rPr lang="en-GB" dirty="0" smtClean="0"/>
              <a:t> </a:t>
            </a:r>
            <a:r>
              <a:rPr lang="en-GB" dirty="0" err="1" smtClean="0"/>
              <a:t>formātu</a:t>
            </a:r>
            <a:endParaRPr lang="en-GB" dirty="0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660525"/>
            <a:ext cx="9067800" cy="4568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Klikšķiniet</a:t>
            </a:r>
            <a:r>
              <a:rPr lang="en-GB" dirty="0" smtClean="0"/>
              <a:t>, </a:t>
            </a:r>
            <a:r>
              <a:rPr lang="en-GB" dirty="0" err="1" smtClean="0"/>
              <a:t>lai</a:t>
            </a:r>
            <a:r>
              <a:rPr lang="en-GB" dirty="0" smtClean="0"/>
              <a:t> </a:t>
            </a:r>
            <a:r>
              <a:rPr lang="en-GB" dirty="0" err="1" smtClean="0"/>
              <a:t>rediģētu</a:t>
            </a:r>
            <a:r>
              <a:rPr lang="en-GB" dirty="0" smtClean="0"/>
              <a:t> </a:t>
            </a:r>
            <a:r>
              <a:rPr lang="en-GB" dirty="0" err="1" smtClean="0"/>
              <a:t>struktūras</a:t>
            </a:r>
            <a:r>
              <a:rPr lang="en-GB" dirty="0" smtClean="0"/>
              <a:t> </a:t>
            </a:r>
            <a:r>
              <a:rPr lang="en-GB" dirty="0" err="1" smtClean="0"/>
              <a:t>skata</a:t>
            </a:r>
            <a:r>
              <a:rPr lang="en-GB" dirty="0" smtClean="0"/>
              <a:t> </a:t>
            </a:r>
            <a:r>
              <a:rPr lang="en-GB" dirty="0" err="1" smtClean="0"/>
              <a:t>formātu</a:t>
            </a:r>
            <a:endParaRPr lang="en-GB" dirty="0" smtClean="0"/>
          </a:p>
          <a:p>
            <a:pPr lvl="1"/>
            <a:r>
              <a:rPr lang="en-GB" dirty="0" err="1" smtClean="0"/>
              <a:t>Otrais</a:t>
            </a:r>
            <a:r>
              <a:rPr lang="en-GB" dirty="0" smtClean="0"/>
              <a:t> </a:t>
            </a:r>
            <a:r>
              <a:rPr lang="en-GB" dirty="0" err="1" smtClean="0"/>
              <a:t>struktūras</a:t>
            </a:r>
            <a:r>
              <a:rPr lang="en-GB" dirty="0" smtClean="0"/>
              <a:t> </a:t>
            </a:r>
            <a:r>
              <a:rPr lang="en-GB" dirty="0" err="1" smtClean="0"/>
              <a:t>līmenis</a:t>
            </a:r>
            <a:endParaRPr lang="en-GB" dirty="0" smtClean="0"/>
          </a:p>
          <a:p>
            <a:pPr lvl="2"/>
            <a:r>
              <a:rPr lang="en-GB" dirty="0" err="1" smtClean="0"/>
              <a:t>Trešais</a:t>
            </a:r>
            <a:r>
              <a:rPr lang="en-GB" dirty="0" smtClean="0"/>
              <a:t> </a:t>
            </a:r>
            <a:r>
              <a:rPr lang="en-GB" dirty="0" err="1" smtClean="0"/>
              <a:t>struktūras</a:t>
            </a:r>
            <a:r>
              <a:rPr lang="en-GB" dirty="0" smtClean="0"/>
              <a:t> </a:t>
            </a:r>
            <a:r>
              <a:rPr lang="en-GB" dirty="0" err="1" smtClean="0"/>
              <a:t>līmenis</a:t>
            </a:r>
            <a:endParaRPr lang="en-GB" dirty="0" smtClean="0"/>
          </a:p>
          <a:p>
            <a:pPr lvl="3"/>
            <a:r>
              <a:rPr lang="en-GB" dirty="0" err="1" smtClean="0"/>
              <a:t>Ceturtais</a:t>
            </a:r>
            <a:r>
              <a:rPr lang="en-GB" dirty="0" smtClean="0"/>
              <a:t> </a:t>
            </a:r>
            <a:r>
              <a:rPr lang="en-GB" dirty="0" err="1" smtClean="0"/>
              <a:t>struktūras</a:t>
            </a:r>
            <a:r>
              <a:rPr lang="en-GB" dirty="0" smtClean="0"/>
              <a:t> </a:t>
            </a:r>
            <a:r>
              <a:rPr lang="en-GB" dirty="0" err="1" smtClean="0"/>
              <a:t>līmenis</a:t>
            </a:r>
            <a:endParaRPr lang="en-GB" dirty="0" smtClean="0"/>
          </a:p>
          <a:p>
            <a:pPr lvl="4"/>
            <a:r>
              <a:rPr lang="en-GB" dirty="0" err="1" smtClean="0"/>
              <a:t>Piektais</a:t>
            </a:r>
            <a:r>
              <a:rPr lang="en-GB" dirty="0" smtClean="0"/>
              <a:t> </a:t>
            </a:r>
            <a:r>
              <a:rPr lang="en-GB" dirty="0" err="1" smtClean="0"/>
              <a:t>struktūras</a:t>
            </a:r>
            <a:r>
              <a:rPr lang="en-GB" dirty="0" smtClean="0"/>
              <a:t> </a:t>
            </a:r>
            <a:r>
              <a:rPr lang="en-GB" dirty="0" err="1" smtClean="0"/>
              <a:t>līmenis</a:t>
            </a:r>
            <a:endParaRPr lang="en-GB" dirty="0" smtClean="0"/>
          </a:p>
          <a:p>
            <a:pPr lvl="4"/>
            <a:r>
              <a:rPr lang="en-GB" dirty="0" err="1" smtClean="0"/>
              <a:t>Sestais</a:t>
            </a:r>
            <a:r>
              <a:rPr lang="en-GB" dirty="0" smtClean="0"/>
              <a:t> </a:t>
            </a:r>
            <a:r>
              <a:rPr lang="en-GB" dirty="0" err="1" smtClean="0"/>
              <a:t>struktūras</a:t>
            </a:r>
            <a:r>
              <a:rPr lang="en-GB" dirty="0" smtClean="0"/>
              <a:t> </a:t>
            </a:r>
            <a:r>
              <a:rPr lang="en-GB" dirty="0" err="1" smtClean="0"/>
              <a:t>līmenis</a:t>
            </a:r>
            <a:endParaRPr lang="en-GB" dirty="0" smtClean="0"/>
          </a:p>
          <a:p>
            <a:pPr lvl="4"/>
            <a:r>
              <a:rPr lang="en-GB" dirty="0" err="1" smtClean="0"/>
              <a:t>Septītais</a:t>
            </a:r>
            <a:r>
              <a:rPr lang="en-GB" dirty="0" smtClean="0"/>
              <a:t> </a:t>
            </a:r>
            <a:r>
              <a:rPr lang="en-GB" dirty="0" err="1" smtClean="0"/>
              <a:t>struktūras</a:t>
            </a:r>
            <a:r>
              <a:rPr lang="en-GB" dirty="0" smtClean="0"/>
              <a:t> </a:t>
            </a:r>
            <a:r>
              <a:rPr lang="en-GB" dirty="0" err="1" smtClean="0"/>
              <a:t>līmenis</a:t>
            </a:r>
            <a:endParaRPr lang="en-GB" dirty="0" smtClean="0"/>
          </a:p>
          <a:p>
            <a:pPr lvl="4"/>
            <a:r>
              <a:rPr lang="en-GB" dirty="0" err="1" smtClean="0"/>
              <a:t>Astotais</a:t>
            </a:r>
            <a:r>
              <a:rPr lang="en-GB" dirty="0" smtClean="0"/>
              <a:t> </a:t>
            </a:r>
            <a:r>
              <a:rPr lang="en-GB" dirty="0" err="1" smtClean="0"/>
              <a:t>struktūras</a:t>
            </a:r>
            <a:r>
              <a:rPr lang="en-GB" dirty="0" smtClean="0"/>
              <a:t> </a:t>
            </a:r>
            <a:r>
              <a:rPr lang="en-GB" dirty="0" err="1" smtClean="0"/>
              <a:t>līmenis</a:t>
            </a:r>
            <a:endParaRPr lang="en-GB" dirty="0" smtClean="0"/>
          </a:p>
          <a:p>
            <a:pPr lvl="4"/>
            <a:r>
              <a:rPr lang="en-GB" dirty="0" err="1" smtClean="0"/>
              <a:t>Devītais</a:t>
            </a:r>
            <a:r>
              <a:rPr lang="en-GB" dirty="0" smtClean="0"/>
              <a:t> </a:t>
            </a:r>
            <a:r>
              <a:rPr lang="en-GB" dirty="0" err="1" smtClean="0"/>
              <a:t>struktūras</a:t>
            </a:r>
            <a:r>
              <a:rPr lang="en-GB" dirty="0" smtClean="0"/>
              <a:t> </a:t>
            </a:r>
            <a:r>
              <a:rPr lang="en-GB" dirty="0" err="1" smtClean="0"/>
              <a:t>līmenis</a:t>
            </a:r>
            <a:endParaRPr lang="en-GB" dirty="0" smtClean="0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9"/>
            <a:ext cx="2344738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15608" algn="l"/>
                <a:tab pos="832690" algn="l"/>
                <a:tab pos="1249769" algn="l"/>
                <a:tab pos="1666852" algn="l"/>
                <a:tab pos="2083934" algn="l"/>
                <a:tab pos="2501016" algn="l"/>
                <a:tab pos="2918096" algn="l"/>
                <a:tab pos="3335179" algn="l"/>
                <a:tab pos="3752259" algn="l"/>
                <a:tab pos="4169341" algn="l"/>
                <a:tab pos="4586423" algn="l"/>
                <a:tab pos="5003504" algn="l"/>
                <a:tab pos="5420585" algn="l"/>
                <a:tab pos="5837668" algn="l"/>
                <a:tab pos="6254748" algn="l"/>
                <a:tab pos="6671830" algn="l"/>
                <a:tab pos="7088911" algn="l"/>
                <a:tab pos="7505993" algn="l"/>
                <a:tab pos="7923073" algn="l"/>
                <a:tab pos="8340155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fld id="{11925CC5-9DFF-483C-BD2F-15EA429E74DF}" type="datetime1">
              <a:rPr lang="lv-LV" smtClean="0"/>
              <a:pPr/>
              <a:t>2015.05.13.</a:t>
            </a:fld>
            <a:endParaRPr lang="lv-LV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2" y="6886579"/>
            <a:ext cx="3192463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15608" algn="l"/>
                <a:tab pos="832690" algn="l"/>
                <a:tab pos="1249769" algn="l"/>
                <a:tab pos="1666852" algn="l"/>
                <a:tab pos="2083934" algn="l"/>
                <a:tab pos="2501016" algn="l"/>
                <a:tab pos="2918096" algn="l"/>
                <a:tab pos="3335179" algn="l"/>
                <a:tab pos="3752259" algn="l"/>
                <a:tab pos="4169341" algn="l"/>
                <a:tab pos="4586423" algn="l"/>
                <a:tab pos="5003504" algn="l"/>
                <a:tab pos="5420585" algn="l"/>
                <a:tab pos="5837668" algn="l"/>
                <a:tab pos="6254748" algn="l"/>
                <a:tab pos="6671830" algn="l"/>
                <a:tab pos="7088911" algn="l"/>
                <a:tab pos="7505993" algn="l"/>
                <a:tab pos="7923073" algn="l"/>
                <a:tab pos="8340155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lv-LV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9"/>
            <a:ext cx="2344738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15608" algn="l"/>
                <a:tab pos="832690" algn="l"/>
                <a:tab pos="1249769" algn="l"/>
                <a:tab pos="1666852" algn="l"/>
                <a:tab pos="2083934" algn="l"/>
                <a:tab pos="2501016" algn="l"/>
                <a:tab pos="2918096" algn="l"/>
                <a:tab pos="3335179" algn="l"/>
                <a:tab pos="3752259" algn="l"/>
                <a:tab pos="4169341" algn="l"/>
                <a:tab pos="4586423" algn="l"/>
                <a:tab pos="5003504" algn="l"/>
                <a:tab pos="5420585" algn="l"/>
                <a:tab pos="5837668" algn="l"/>
                <a:tab pos="6254748" algn="l"/>
                <a:tab pos="6671830" algn="l"/>
                <a:tab pos="7088911" algn="l"/>
                <a:tab pos="7505993" algn="l"/>
                <a:tab pos="7923073" algn="l"/>
                <a:tab pos="8340155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lv-LV"/>
          </a:p>
        </p:txBody>
      </p:sp>
      <p:sp>
        <p:nvSpPr>
          <p:cNvPr id="1031" name="AutoShape 6"/>
          <p:cNvSpPr>
            <a:spLocks noChangeArrowheads="1"/>
          </p:cNvSpPr>
          <p:nvPr/>
        </p:nvSpPr>
        <p:spPr bwMode="auto">
          <a:xfrm flipH="1" flipV="1">
            <a:off x="0" y="6408741"/>
            <a:ext cx="10080625" cy="1152524"/>
          </a:xfrm>
          <a:prstGeom prst="flowChartDocumen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4890" tIns="42446" rIns="84890" bIns="42446" anchor="ctr"/>
          <a:lstStyle/>
          <a:p>
            <a:endParaRPr lang="en-US"/>
          </a:p>
        </p:txBody>
      </p:sp>
      <p:pic>
        <p:nvPicPr>
          <p:cNvPr id="4" name="Picture 3" descr="C:\Users\glazdans\Desktop\jpg_eng_l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427" y="6635715"/>
            <a:ext cx="2989024" cy="784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7"/>
          <p:cNvSpPr>
            <a:spLocks noChangeArrowheads="1"/>
          </p:cNvSpPr>
          <p:nvPr userDrawn="1"/>
        </p:nvSpPr>
        <p:spPr bwMode="auto">
          <a:xfrm flipH="1" flipV="1">
            <a:off x="0" y="6407151"/>
            <a:ext cx="10080625" cy="1152524"/>
          </a:xfrm>
          <a:prstGeom prst="flowChartDocument">
            <a:avLst/>
          </a:prstGeom>
          <a:solidFill>
            <a:srgbClr val="8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4890" tIns="42446" rIns="84890" bIns="42446" anchor="ctr"/>
          <a:lstStyle/>
          <a:p>
            <a:endParaRPr lang="en-US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1948" y="6703961"/>
            <a:ext cx="2852935" cy="652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  <p:hf sldNum="0" hdr="0" ftr="0"/>
  <p:txStyles>
    <p:titleStyle>
      <a:lvl1pPr algn="l" defTabSz="417082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chemeClr val="tx1"/>
          </a:solidFill>
          <a:latin typeface="+mj-lt"/>
          <a:ea typeface="+mj-ea"/>
          <a:cs typeface="+mj-cs"/>
        </a:defRPr>
      </a:lvl1pPr>
      <a:lvl2pPr algn="l" defTabSz="417082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Calibri" pitchFamily="32" charset="0"/>
          <a:ea typeface="DejaVu Sans Condensed" charset="0"/>
          <a:cs typeface="DejaVu Sans Condensed" charset="0"/>
        </a:defRPr>
      </a:lvl2pPr>
      <a:lvl3pPr algn="l" defTabSz="417082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Calibri" pitchFamily="32" charset="0"/>
          <a:ea typeface="DejaVu Sans Condensed" charset="0"/>
          <a:cs typeface="DejaVu Sans Condensed" charset="0"/>
        </a:defRPr>
      </a:lvl3pPr>
      <a:lvl4pPr algn="l" defTabSz="417082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Calibri" pitchFamily="32" charset="0"/>
          <a:ea typeface="DejaVu Sans Condensed" charset="0"/>
          <a:cs typeface="DejaVu Sans Condensed" charset="0"/>
        </a:defRPr>
      </a:lvl4pPr>
      <a:lvl5pPr algn="l" defTabSz="417082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Calibri" pitchFamily="32" charset="0"/>
          <a:ea typeface="DejaVu Sans Condensed" charset="0"/>
          <a:cs typeface="DejaVu Sans Condensed" charset="0"/>
        </a:defRPr>
      </a:lvl5pPr>
      <a:lvl6pPr marL="2334477" indent="-212225" algn="l" defTabSz="417082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Calibri" pitchFamily="32" charset="0"/>
          <a:ea typeface="DejaVu Sans Condensed" charset="0"/>
          <a:cs typeface="DejaVu Sans Condensed" charset="0"/>
        </a:defRPr>
      </a:lvl6pPr>
      <a:lvl7pPr marL="2758927" indent="-212225" algn="l" defTabSz="417082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Calibri" pitchFamily="32" charset="0"/>
          <a:ea typeface="DejaVu Sans Condensed" charset="0"/>
          <a:cs typeface="DejaVu Sans Condensed" charset="0"/>
        </a:defRPr>
      </a:lvl7pPr>
      <a:lvl8pPr marL="3183378" indent="-212225" algn="l" defTabSz="417082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Calibri" pitchFamily="32" charset="0"/>
          <a:ea typeface="DejaVu Sans Condensed" charset="0"/>
          <a:cs typeface="DejaVu Sans Condensed" charset="0"/>
        </a:defRPr>
      </a:lvl8pPr>
      <a:lvl9pPr marL="3607827" indent="-212225" algn="l" defTabSz="417082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FFFFFF"/>
          </a:solidFill>
          <a:latin typeface="Calibri" pitchFamily="32" charset="0"/>
          <a:ea typeface="DejaVu Sans Condensed" charset="0"/>
          <a:cs typeface="DejaVu Sans Condensed" charset="0"/>
        </a:defRPr>
      </a:lvl9pPr>
    </p:titleStyle>
    <p:bodyStyle>
      <a:lvl1pPr marL="318339" indent="-318339" algn="l" defTabSz="417082" rtl="0" eaLnBrk="1" fontAlgn="base" hangingPunct="1">
        <a:lnSpc>
          <a:spcPct val="102000"/>
        </a:lnSpc>
        <a:spcBef>
          <a:spcPct val="0"/>
        </a:spcBef>
        <a:spcAft>
          <a:spcPts val="1312"/>
        </a:spcAft>
        <a:buClr>
          <a:srgbClr val="000000"/>
        </a:buClr>
        <a:buSzPct val="100000"/>
        <a:buFont typeface="Times New Roman" pitchFamily="16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89732" indent="-265281" algn="l" defTabSz="417082" rtl="0" eaLnBrk="1" fontAlgn="base" hangingPunct="1">
        <a:lnSpc>
          <a:spcPct val="102000"/>
        </a:lnSpc>
        <a:spcBef>
          <a:spcPct val="0"/>
        </a:spcBef>
        <a:spcAft>
          <a:spcPts val="1057"/>
        </a:spcAft>
        <a:buClr>
          <a:srgbClr val="000000"/>
        </a:buClr>
        <a:buSzPct val="100000"/>
        <a:buFont typeface="Times New Roman" pitchFamily="16" charset="0"/>
        <a:buChar char="–"/>
        <a:defRPr sz="2600">
          <a:solidFill>
            <a:schemeClr val="tx1"/>
          </a:solidFill>
          <a:latin typeface="+mn-lt"/>
          <a:ea typeface="+mn-ea"/>
          <a:cs typeface="+mn-cs"/>
        </a:defRPr>
      </a:lvl2pPr>
      <a:lvl3pPr marL="1061126" indent="-212225" algn="l" defTabSz="417082" rtl="0" eaLnBrk="1" fontAlgn="base" hangingPunct="1">
        <a:lnSpc>
          <a:spcPct val="102000"/>
        </a:lnSpc>
        <a:spcBef>
          <a:spcPct val="0"/>
        </a:spcBef>
        <a:spcAft>
          <a:spcPts val="789"/>
        </a:spcAft>
        <a:buClr>
          <a:srgbClr val="000000"/>
        </a:buClr>
        <a:buSzPct val="100000"/>
        <a:buFont typeface="Times New Roman" pitchFamily="16" charset="0"/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3pPr>
      <a:lvl4pPr marL="1485576" indent="-212225" algn="l" defTabSz="417082" rtl="0" eaLnBrk="1" fontAlgn="base" hangingPunct="1">
        <a:lnSpc>
          <a:spcPct val="102000"/>
        </a:lnSpc>
        <a:spcBef>
          <a:spcPct val="0"/>
        </a:spcBef>
        <a:spcAft>
          <a:spcPts val="534"/>
        </a:spcAft>
        <a:buClr>
          <a:srgbClr val="000000"/>
        </a:buClr>
        <a:buSzPct val="100000"/>
        <a:buFont typeface="Times New Roman" pitchFamily="16" charset="0"/>
        <a:buChar char="–"/>
        <a:defRPr sz="1900">
          <a:solidFill>
            <a:schemeClr val="tx1"/>
          </a:solidFill>
          <a:latin typeface="+mn-lt"/>
          <a:ea typeface="+mn-ea"/>
          <a:cs typeface="+mn-cs"/>
        </a:defRPr>
      </a:lvl4pPr>
      <a:lvl5pPr marL="1910027" indent="-212225" algn="l" defTabSz="417082" rtl="0" eaLnBrk="1" fontAlgn="base" hangingPunct="1">
        <a:lnSpc>
          <a:spcPct val="102000"/>
        </a:lnSpc>
        <a:spcBef>
          <a:spcPct val="0"/>
        </a:spcBef>
        <a:spcAft>
          <a:spcPts val="268"/>
        </a:spcAft>
        <a:buClr>
          <a:srgbClr val="000000"/>
        </a:buClr>
        <a:buSzPct val="100000"/>
        <a:buFont typeface="Times New Roman" pitchFamily="16" charset="0"/>
        <a:buChar char="»"/>
        <a:defRPr sz="1900">
          <a:solidFill>
            <a:schemeClr val="tx1"/>
          </a:solidFill>
          <a:latin typeface="+mn-lt"/>
          <a:ea typeface="+mn-ea"/>
          <a:cs typeface="+mn-cs"/>
        </a:defRPr>
      </a:lvl5pPr>
      <a:lvl6pPr marL="2334477" indent="-212225" algn="l" defTabSz="417082" rtl="0" eaLnBrk="1" fontAlgn="base" hangingPunct="1">
        <a:lnSpc>
          <a:spcPct val="102000"/>
        </a:lnSpc>
        <a:spcBef>
          <a:spcPct val="0"/>
        </a:spcBef>
        <a:spcAft>
          <a:spcPts val="268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FFFFFF"/>
          </a:solidFill>
          <a:latin typeface="+mn-lt"/>
          <a:ea typeface="+mn-ea"/>
          <a:cs typeface="+mn-cs"/>
        </a:defRPr>
      </a:lvl6pPr>
      <a:lvl7pPr marL="2758927" indent="-212225" algn="l" defTabSz="417082" rtl="0" eaLnBrk="1" fontAlgn="base" hangingPunct="1">
        <a:lnSpc>
          <a:spcPct val="102000"/>
        </a:lnSpc>
        <a:spcBef>
          <a:spcPct val="0"/>
        </a:spcBef>
        <a:spcAft>
          <a:spcPts val="268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FFFFFF"/>
          </a:solidFill>
          <a:latin typeface="+mn-lt"/>
          <a:ea typeface="+mn-ea"/>
          <a:cs typeface="+mn-cs"/>
        </a:defRPr>
      </a:lvl7pPr>
      <a:lvl8pPr marL="3183378" indent="-212225" algn="l" defTabSz="417082" rtl="0" eaLnBrk="1" fontAlgn="base" hangingPunct="1">
        <a:lnSpc>
          <a:spcPct val="102000"/>
        </a:lnSpc>
        <a:spcBef>
          <a:spcPct val="0"/>
        </a:spcBef>
        <a:spcAft>
          <a:spcPts val="268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FFFFFF"/>
          </a:solidFill>
          <a:latin typeface="+mn-lt"/>
          <a:ea typeface="+mn-ea"/>
          <a:cs typeface="+mn-cs"/>
        </a:defRPr>
      </a:lvl8pPr>
      <a:lvl9pPr marL="3607827" indent="-212225" algn="l" defTabSz="417082" rtl="0" eaLnBrk="1" fontAlgn="base" hangingPunct="1">
        <a:lnSpc>
          <a:spcPct val="102000"/>
        </a:lnSpc>
        <a:spcBef>
          <a:spcPct val="0"/>
        </a:spcBef>
        <a:spcAft>
          <a:spcPts val="268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89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451" algn="l" defTabSz="8489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8900" algn="l" defTabSz="8489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351" algn="l" defTabSz="8489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7801" algn="l" defTabSz="8489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2252" algn="l" defTabSz="8489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6702" algn="l" defTabSz="8489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1153" algn="l" defTabSz="8489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5602" algn="l" defTabSz="8489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897541" y="1573588"/>
            <a:ext cx="8270874" cy="6832589"/>
          </a:xfrm>
          <a:prstGeom prst="rect">
            <a:avLst/>
          </a:prstGeom>
          <a:noFill/>
          <a:ln>
            <a:noFill/>
          </a:ln>
        </p:spPr>
        <p:txBody>
          <a:bodyPr wrap="square" lIns="91415" tIns="91415" rIns="91415" bIns="91415" anchor="t" anchorCtr="0">
            <a:spAutoFit/>
          </a:bodyPr>
          <a:lstStyle/>
          <a:p>
            <a:pPr algn="ctr"/>
            <a:r>
              <a:rPr lang="lv-LV" sz="4800" b="1" dirty="0">
                <a:solidFill>
                  <a:schemeClr val="tx1"/>
                </a:solidFill>
              </a:rPr>
              <a:t>Latvijas banku </a:t>
            </a:r>
            <a:r>
              <a:rPr lang="lv-LV" sz="4800" b="1" dirty="0" smtClean="0">
                <a:solidFill>
                  <a:schemeClr val="tx1"/>
                </a:solidFill>
              </a:rPr>
              <a:t>nozare 2004.-2013.g. </a:t>
            </a:r>
            <a:endParaRPr lang="en-US" sz="4800" b="1" dirty="0">
              <a:solidFill>
                <a:schemeClr val="tx1"/>
              </a:solidFill>
            </a:endParaRPr>
          </a:p>
          <a:p>
            <a:pPr algn="ctr"/>
            <a:endParaRPr lang="en-US" sz="2400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lv-LV" sz="24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2400" b="1" dirty="0"/>
              <a:t>Study on the Present Competitive </a:t>
            </a:r>
            <a:r>
              <a:rPr lang="en-US" sz="2400" b="1" dirty="0" smtClean="0"/>
              <a:t>Performance</a:t>
            </a:r>
            <a:r>
              <a:rPr lang="lv-LV" sz="2400" b="1" dirty="0" smtClean="0"/>
              <a:t> </a:t>
            </a:r>
            <a:r>
              <a:rPr lang="en-US" sz="2400" b="1" dirty="0" smtClean="0"/>
              <a:t>and</a:t>
            </a:r>
            <a:r>
              <a:rPr lang="en-US" sz="2400" b="1" dirty="0"/>
              <a:t> Future Prospects </a:t>
            </a:r>
            <a:r>
              <a:rPr lang="en-US" sz="2400" b="1" dirty="0" smtClean="0"/>
              <a:t>of</a:t>
            </a:r>
            <a:r>
              <a:rPr lang="en-US" sz="2400" b="1" dirty="0"/>
              <a:t> the Banking Industry in Latvia</a:t>
            </a:r>
          </a:p>
          <a:p>
            <a:pPr algn="ctr"/>
            <a:endParaRPr lang="lv-LV" sz="2400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lv-LV" sz="2400" b="1" dirty="0" smtClean="0">
                <a:solidFill>
                  <a:schemeClr val="tx1"/>
                </a:solidFill>
                <a:latin typeface="+mj-lt"/>
              </a:rPr>
              <a:t>Andrejs Jakobsons</a:t>
            </a:r>
          </a:p>
          <a:p>
            <a:pPr algn="ctr"/>
            <a:r>
              <a:rPr lang="lv-LV" sz="2400" b="1" dirty="0" smtClean="0">
                <a:solidFill>
                  <a:schemeClr val="tx1"/>
                </a:solidFill>
                <a:latin typeface="+mj-lt"/>
              </a:rPr>
              <a:t>LEA ikgadējā konference</a:t>
            </a:r>
          </a:p>
          <a:p>
            <a:pPr algn="ctr"/>
            <a:r>
              <a:rPr lang="lv-LV" sz="2400" b="1" dirty="0" smtClean="0">
                <a:solidFill>
                  <a:schemeClr val="tx1"/>
                </a:solidFill>
                <a:latin typeface="+mj-lt"/>
              </a:rPr>
              <a:t>2015.gada 8.maijs </a:t>
            </a:r>
            <a:endParaRPr lang="en-US" sz="2400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en-US" sz="4800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en-US" sz="4800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4800" b="1" dirty="0" smtClean="0">
                <a:solidFill>
                  <a:schemeClr val="tx1"/>
                </a:solidFill>
                <a:latin typeface="+mj-lt"/>
              </a:rPr>
              <a:t> </a:t>
            </a:r>
            <a:endParaRPr lang="en-US" sz="48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8" name="Picture 7" descr="jpg_eng_c.jpg"/>
          <p:cNvPicPr>
            <a:picLocks noChangeAspect="1"/>
          </p:cNvPicPr>
          <p:nvPr/>
        </p:nvPicPr>
        <p:blipFill rotWithShape="1">
          <a:blip r:embed="rId3"/>
          <a:srcRect l="12498" t="12724" r="10657" b="10961"/>
          <a:stretch/>
        </p:blipFill>
        <p:spPr>
          <a:xfrm>
            <a:off x="3863242" y="294296"/>
            <a:ext cx="2133591" cy="121919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A8BC789-CA8B-47E4-80F1-A268B8739FAA}" type="datetime1">
              <a:rPr lang="lv-LV" smtClean="0"/>
              <a:pPr/>
              <a:t>2015.05.13.</a:t>
            </a:fld>
            <a:endParaRPr lang="lv-LV" dirty="0"/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 flipH="1" flipV="1">
            <a:off x="0" y="6407151"/>
            <a:ext cx="10080625" cy="1152524"/>
          </a:xfrm>
          <a:prstGeom prst="flowChartDocument">
            <a:avLst/>
          </a:prstGeom>
          <a:solidFill>
            <a:srgbClr val="8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4890" tIns="42446" rIns="84890" bIns="42446" anchor="ctr"/>
          <a:lstStyle/>
          <a:p>
            <a:endParaRPr lang="en-US"/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503238" y="3860800"/>
            <a:ext cx="8995764" cy="785813"/>
          </a:xfrm>
          <a:prstGeom prst="rect">
            <a:avLst/>
          </a:prstGeom>
        </p:spPr>
        <p:txBody>
          <a:bodyPr/>
          <a:lstStyle/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lv-LV" sz="1600" kern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1600" kern="0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lv-LV" dirty="0" smtClean="0"/>
              <a:t>Nordea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endParaRPr lang="lv-LV" sz="4500" dirty="0" smtClean="0"/>
          </a:p>
          <a:p>
            <a:pPr marL="0" indent="0">
              <a:buNone/>
              <a:defRPr/>
            </a:pPr>
            <a:r>
              <a:rPr lang="lv-LV" dirty="0" smtClean="0"/>
              <a:t> </a:t>
            </a:r>
          </a:p>
          <a:p>
            <a:pPr>
              <a:defRPr/>
            </a:pPr>
            <a:endParaRPr lang="lv-LV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075" y="1314450"/>
            <a:ext cx="5973127" cy="42167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1539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lv-LV" dirty="0" smtClean="0"/>
              <a:t>AB.LV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endParaRPr lang="lv-LV" sz="4500" dirty="0" smtClean="0"/>
          </a:p>
          <a:p>
            <a:pPr marL="0" indent="0">
              <a:buNone/>
              <a:defRPr/>
            </a:pPr>
            <a:r>
              <a:rPr lang="lv-LV" dirty="0" smtClean="0"/>
              <a:t> </a:t>
            </a:r>
          </a:p>
          <a:p>
            <a:pPr>
              <a:defRPr/>
            </a:pPr>
            <a:endParaRPr lang="lv-LV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1" y="1333500"/>
            <a:ext cx="6064250" cy="42135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16056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lv-LV" dirty="0" smtClean="0"/>
              <a:t>Rietumu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endParaRPr lang="lv-LV" sz="4500" dirty="0" smtClean="0"/>
          </a:p>
          <a:p>
            <a:pPr marL="0" indent="0">
              <a:buNone/>
              <a:defRPr/>
            </a:pPr>
            <a:r>
              <a:rPr lang="lv-LV" dirty="0" smtClean="0"/>
              <a:t> </a:t>
            </a:r>
          </a:p>
          <a:p>
            <a:pPr>
              <a:defRPr/>
            </a:pPr>
            <a:endParaRPr lang="lv-LV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1352550"/>
            <a:ext cx="6001702" cy="41598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42460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lv-LV" dirty="0" smtClean="0"/>
              <a:t>SEB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endParaRPr lang="lv-LV" sz="4500" dirty="0" smtClean="0"/>
          </a:p>
          <a:p>
            <a:pPr marL="0" indent="0">
              <a:buNone/>
              <a:defRPr/>
            </a:pPr>
            <a:r>
              <a:rPr lang="lv-LV" dirty="0" smtClean="0"/>
              <a:t> </a:t>
            </a:r>
          </a:p>
          <a:p>
            <a:pPr>
              <a:defRPr/>
            </a:pPr>
            <a:endParaRPr lang="lv-LV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438276"/>
            <a:ext cx="5983287" cy="40805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56749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lv-LV" dirty="0" smtClean="0"/>
              <a:t>Swedbank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endParaRPr lang="lv-LV" sz="4500" dirty="0" smtClean="0"/>
          </a:p>
          <a:p>
            <a:pPr marL="0" indent="0">
              <a:buNone/>
              <a:defRPr/>
            </a:pPr>
            <a:r>
              <a:rPr lang="lv-LV" dirty="0" smtClean="0"/>
              <a:t> </a:t>
            </a:r>
          </a:p>
          <a:p>
            <a:pPr>
              <a:defRPr/>
            </a:pPr>
            <a:endParaRPr lang="lv-LV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1438276"/>
            <a:ext cx="5978842" cy="40652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1347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lv-LV" dirty="0" smtClean="0"/>
              <a:t>Citadele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endParaRPr lang="lv-LV" sz="4500" dirty="0" smtClean="0"/>
          </a:p>
          <a:p>
            <a:pPr marL="0" indent="0">
              <a:buNone/>
              <a:defRPr/>
            </a:pPr>
            <a:r>
              <a:rPr lang="lv-LV" dirty="0" smtClean="0"/>
              <a:t> </a:t>
            </a:r>
          </a:p>
          <a:p>
            <a:pPr>
              <a:defRPr/>
            </a:pPr>
            <a:endParaRPr lang="lv-LV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1323975"/>
            <a:ext cx="6045517" cy="4179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498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16282" y="0"/>
            <a:ext cx="9072563" cy="1259946"/>
          </a:xfrm>
        </p:spPr>
        <p:txBody>
          <a:bodyPr/>
          <a:lstStyle/>
          <a:p>
            <a:r>
              <a:rPr lang="lv-LV" altLang="lv-LV" dirty="0" smtClean="0"/>
              <a:t>Aptauja par 3 modeļu atpazīstamību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481" y="819150"/>
            <a:ext cx="8246164" cy="5391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9452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lv-LV" dirty="0" smtClean="0"/>
              <a:t>Secinājumi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lv-LV" sz="4500" dirty="0" smtClean="0"/>
              <a:t>Salīdzinot 2004. un 2013.gadu, faktiski nav notikušas izmaiņas nozares koncentrācijā (Hefindāla-Hiršmana indekss pieaudzis nedaudz – no 1150 līdz 1276)</a:t>
            </a:r>
          </a:p>
          <a:p>
            <a:pPr>
              <a:defRPr/>
            </a:pPr>
            <a:r>
              <a:rPr lang="lv-LV" sz="4500" dirty="0" smtClean="0"/>
              <a:t>Latvijā pastāv 3 banku darbības modeļi (Ziemeļvalstu, nerezidentu un kabatas banku)</a:t>
            </a:r>
          </a:p>
          <a:p>
            <a:pPr>
              <a:defRPr/>
            </a:pPr>
            <a:r>
              <a:rPr lang="lv-LV" sz="4500" dirty="0" smtClean="0"/>
              <a:t>Banku stratēģija 10 gadu laikā vairāk vērsta uz tirgus pozīciju stiprināšanu/noturēšanu, neatkarīgi no darbības modeļa</a:t>
            </a:r>
            <a:endParaRPr lang="lv-LV" sz="4500" dirty="0"/>
          </a:p>
          <a:p>
            <a:pPr>
              <a:defRPr/>
            </a:pPr>
            <a:r>
              <a:rPr lang="lv-LV" sz="4500" dirty="0" smtClean="0"/>
              <a:t>Ziemeļvalstu bankas sekmēja pārāk straujo izaugsmi un vēlāk cieta lielus zaudējumus (tomēr 10 gadu griezumā lielākajām bankām – peļņa)</a:t>
            </a:r>
          </a:p>
          <a:p>
            <a:pPr>
              <a:defRPr/>
            </a:pPr>
            <a:r>
              <a:rPr lang="lv-LV" sz="4500" dirty="0" smtClean="0"/>
              <a:t>2 lielāko nerezidentu banku kumulatīvā peļņa bija apmēram tikpat liela kā Ziemeļvalstu bankām (10 gadu griezumā); tātad – abi šie modeļi darbojas?</a:t>
            </a:r>
          </a:p>
          <a:p>
            <a:pPr>
              <a:defRPr/>
            </a:pPr>
            <a:r>
              <a:rPr lang="lv-LV" sz="4500" dirty="0" smtClean="0"/>
              <a:t>Nerezidentu bankām ir lielākas izaugsmes iespējas, ja tiek ņemti vērā riski; būtiski jāpilnveido pakalpojumu piedāvājums</a:t>
            </a:r>
            <a:endParaRPr lang="lv-LV" sz="4500" dirty="0"/>
          </a:p>
          <a:p>
            <a:pPr marL="0" indent="0">
              <a:buNone/>
              <a:defRPr/>
            </a:pPr>
            <a:endParaRPr lang="lv-LV" sz="4500" dirty="0" smtClean="0"/>
          </a:p>
          <a:p>
            <a:pPr marL="0" indent="0">
              <a:buNone/>
              <a:defRPr/>
            </a:pPr>
            <a:r>
              <a:rPr lang="lv-LV" dirty="0" smtClean="0"/>
              <a:t> </a:t>
            </a:r>
          </a:p>
          <a:p>
            <a:pPr>
              <a:defRPr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1508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Īsumā par pētījumu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DA96510-5E24-4DC9-BDD1-74300B36BAD0}" type="datetime1">
              <a:rPr lang="lv-LV" smtClean="0"/>
              <a:pPr/>
              <a:t>2015.05.13.</a:t>
            </a:fld>
            <a:endParaRPr lang="lv-LV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altLang="lv-LV" sz="3200" dirty="0" smtClean="0"/>
              <a:t>Iecerēts kā apskats par banku stratēģiju un rezultātiem pēdējos 10 gados (2004.-2013.g.)</a:t>
            </a:r>
          </a:p>
          <a:p>
            <a:r>
              <a:rPr lang="lv-LV" altLang="lv-LV" sz="3200" dirty="0" smtClean="0"/>
              <a:t>Balstās tikai uz publiski pieejamo informāciju (banku gada pārskati, FKTK un Latvijas Bankas dati)</a:t>
            </a:r>
          </a:p>
          <a:p>
            <a:r>
              <a:rPr lang="lv-LV" altLang="lv-LV" sz="3200" dirty="0" smtClean="0"/>
              <a:t>Vairāku Latvijas banku nozares dalībnieku intervijas</a:t>
            </a:r>
          </a:p>
          <a:p>
            <a:r>
              <a:rPr lang="lv-LV" altLang="lv-LV" sz="3200" dirty="0" smtClean="0"/>
              <a:t>Uzņēmēju aptauja (RBS absolventi)</a:t>
            </a:r>
          </a:p>
          <a:p>
            <a:r>
              <a:rPr lang="lv-LV" altLang="lv-LV" sz="3200" dirty="0" smtClean="0"/>
              <a:t>Pētījums pieejams RBS mājaslapā: </a:t>
            </a:r>
          </a:p>
          <a:p>
            <a:pPr marL="0" indent="0">
              <a:buNone/>
            </a:pPr>
            <a:r>
              <a:rPr lang="lv-LV" altLang="lv-LV" sz="1400" dirty="0" smtClean="0"/>
              <a:t>	http</a:t>
            </a:r>
            <a:r>
              <a:rPr lang="lv-LV" altLang="lv-LV" sz="1400" dirty="0"/>
              <a:t>://www.rbs.lv/our-community/center-competitiveness/research</a:t>
            </a:r>
          </a:p>
          <a:p>
            <a:endParaRPr lang="lv-LV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Tirgus daļas </a:t>
            </a:r>
            <a:br>
              <a:rPr lang="lv-LV" dirty="0" smtClean="0"/>
            </a:br>
            <a:r>
              <a:rPr lang="lv-LV" dirty="0" smtClean="0"/>
              <a:t>(5 lielākās bankas; 2004. un 2013.g.)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DA96510-5E24-4DC9-BDD1-74300B36BAD0}" type="datetime1">
              <a:rPr lang="lv-LV" smtClean="0"/>
              <a:pPr/>
              <a:t>2015.05.13.</a:t>
            </a:fld>
            <a:endParaRPr lang="lv-LV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158332"/>
              </p:ext>
            </p:extLst>
          </p:nvPr>
        </p:nvGraphicFramePr>
        <p:xfrm>
          <a:off x="503238" y="1660525"/>
          <a:ext cx="4533900" cy="4568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768706589"/>
              </p:ext>
            </p:extLst>
          </p:nvPr>
        </p:nvGraphicFramePr>
        <p:xfrm>
          <a:off x="4886325" y="1660524"/>
          <a:ext cx="4552950" cy="4568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49730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Kumulatīvā 10 gadu peļņa (tūkst. EUR)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DA96510-5E24-4DC9-BDD1-74300B36BAD0}" type="datetime1">
              <a:rPr lang="lv-LV" smtClean="0"/>
              <a:pPr/>
              <a:t>2015.05.13.</a:t>
            </a:fld>
            <a:endParaRPr lang="lv-LV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085578654"/>
              </p:ext>
            </p:extLst>
          </p:nvPr>
        </p:nvGraphicFramePr>
        <p:xfrm>
          <a:off x="1485900" y="1152525"/>
          <a:ext cx="70485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262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46665" y="301627"/>
            <a:ext cx="9067800" cy="1136648"/>
          </a:xfrm>
        </p:spPr>
        <p:txBody>
          <a:bodyPr/>
          <a:lstStyle/>
          <a:p>
            <a:r>
              <a:rPr lang="lv-LV" altLang="lv-LV" sz="3600" dirty="0" smtClean="0"/>
              <a:t>Lielāko banku īstenoto stratēģiju kopsavilkums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950454"/>
              </p:ext>
            </p:extLst>
          </p:nvPr>
        </p:nvGraphicFramePr>
        <p:xfrm>
          <a:off x="546665" y="1053923"/>
          <a:ext cx="9178360" cy="4617720"/>
        </p:xfrm>
        <a:graphic>
          <a:graphicData uri="http://schemas.openxmlformats.org/drawingml/2006/table">
            <a:tbl>
              <a:tblPr firstRow="1" bandRow="1">
                <a:tableStyleId>{81412822-D7D4-4DC2-B5FA-467847ABA6BB}</a:tableStyleId>
              </a:tblPr>
              <a:tblGrid>
                <a:gridCol w="2310835"/>
                <a:gridCol w="1352550"/>
                <a:gridCol w="933450"/>
                <a:gridCol w="1209675"/>
                <a:gridCol w="131445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lv-LV" sz="1600" dirty="0" smtClean="0"/>
                        <a:t>Bankas</a:t>
                      </a:r>
                      <a:endParaRPr lang="lv-L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/>
                        <a:t>Aizdevumu un noguldījumu</a:t>
                      </a:r>
                      <a:r>
                        <a:rPr lang="lv-LV" sz="1600" baseline="0" dirty="0" smtClean="0"/>
                        <a:t> attiecība</a:t>
                      </a:r>
                      <a:endParaRPr lang="lv-L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/>
                        <a:t>Tirgus</a:t>
                      </a:r>
                      <a:r>
                        <a:rPr lang="lv-LV" sz="1600" baseline="0" dirty="0" smtClean="0"/>
                        <a:t> daļa 2004.g.</a:t>
                      </a:r>
                      <a:endParaRPr lang="lv-L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848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 smtClean="0"/>
                        <a:t>Tirgus</a:t>
                      </a:r>
                      <a:r>
                        <a:rPr lang="lv-LV" sz="1600" baseline="0" dirty="0" smtClean="0"/>
                        <a:t> daļa 2013.g.</a:t>
                      </a:r>
                      <a:endParaRPr lang="lv-LV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 smtClean="0"/>
                        <a:t>Bankas tips</a:t>
                      </a:r>
                      <a:endParaRPr lang="lv-LV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dirty="0" smtClean="0"/>
                        <a:t>Tirgus pozīcija</a:t>
                      </a:r>
                      <a:endParaRPr lang="lv-LV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Parex/Citadele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Zem 100</a:t>
                      </a:r>
                      <a:r>
                        <a:rPr lang="lv-LV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19,6%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8,0%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Jaukts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«Agrais ienācējs» 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Rietumu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Zem</a:t>
                      </a:r>
                      <a:r>
                        <a:rPr lang="lv-LV" sz="16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lv-LV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8,3%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10,2%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848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/>
                        <a:t>Nerezidentu noguld.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848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/>
                        <a:t>«Agrais ienācējs»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Hansabanka/Swedbank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Augsta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18,2%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20,0%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848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/>
                        <a:t>Ziemeļvalstu</a:t>
                      </a:r>
                    </a:p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848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/>
                        <a:t>«Agrais ienācējs»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Unibanka/SEB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Augsta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16,3%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15,6%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848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/>
                        <a:t>Ziemeļvalstu</a:t>
                      </a:r>
                    </a:p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848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/>
                        <a:t>«Agrais ienācējs» </a:t>
                      </a:r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Aizkraukles/AB.LV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Zem</a:t>
                      </a:r>
                      <a:r>
                        <a:rPr lang="lv-LV" sz="16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6,3%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13,7%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848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/>
                        <a:t>Nerezidentu noguld.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«Uzbrucējs»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Nordea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Ļoti augsta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5,6%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13,0%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848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/>
                        <a:t>Ziemeļvalstu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848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/>
                        <a:t>«Uzbrucējs»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Nord/LB/DnB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Ļoti augsta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5,4%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10,4%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848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/>
                        <a:t>Ziemeļvalstu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848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/>
                        <a:t>«Uzbrucējs»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53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Cīņa par tirgus daļu/tās saglabāšanu </a:t>
            </a:r>
            <a:r>
              <a:rPr lang="lv-LV" sz="3200" dirty="0" smtClean="0"/>
              <a:t>(aizdevumu un noguldījumu attiecība)</a:t>
            </a:r>
            <a:endParaRPr lang="lv-LV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DA96510-5E24-4DC9-BDD1-74300B36BAD0}" type="datetime1">
              <a:rPr lang="lv-LV" smtClean="0"/>
              <a:pPr/>
              <a:t>2015.05.13.</a:t>
            </a:fld>
            <a:endParaRPr lang="lv-LV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lv-LV" altLang="lv-LV" sz="3200" dirty="0"/>
          </a:p>
          <a:p>
            <a:endParaRPr lang="lv-LV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579447344"/>
              </p:ext>
            </p:extLst>
          </p:nvPr>
        </p:nvGraphicFramePr>
        <p:xfrm>
          <a:off x="628650" y="1371599"/>
          <a:ext cx="8677275" cy="4857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6077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2896431" y="1954667"/>
            <a:ext cx="1270579" cy="12424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lv-LV"/>
          </a:p>
        </p:txBody>
      </p:sp>
      <p:sp>
        <p:nvSpPr>
          <p:cNvPr id="11267" name="Title 3"/>
          <p:cNvSpPr>
            <a:spLocks noGrp="1"/>
          </p:cNvSpPr>
          <p:nvPr>
            <p:ph type="title"/>
          </p:nvPr>
        </p:nvSpPr>
        <p:spPr>
          <a:xfrm>
            <a:off x="504031" y="127745"/>
            <a:ext cx="9072563" cy="642224"/>
          </a:xfrm>
        </p:spPr>
        <p:txBody>
          <a:bodyPr/>
          <a:lstStyle/>
          <a:p>
            <a:r>
              <a:rPr lang="lv-LV" altLang="lv-LV" dirty="0" smtClean="0"/>
              <a:t>Banku Pozīcijas 2004.gadā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157" y="878464"/>
            <a:ext cx="7412257" cy="4843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30092" y="1516279"/>
            <a:ext cx="419000" cy="2677805"/>
          </a:xfrm>
          <a:prstGeom prst="rect">
            <a:avLst/>
          </a:prstGeom>
          <a:noFill/>
        </p:spPr>
        <p:txBody>
          <a:bodyPr vert="vert270" wrap="none" lIns="100794" tIns="50397" rIns="100794" bIns="50397">
            <a:spAutoFit/>
          </a:bodyPr>
          <a:lstStyle/>
          <a:p>
            <a:pPr>
              <a:defRPr/>
            </a:pPr>
            <a:r>
              <a:rPr lang="lv-LV" dirty="0"/>
              <a:t>Kredītu un noguldījumu attiecība</a:t>
            </a: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4016500" y="5902497"/>
            <a:ext cx="1417030" cy="317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0794" tIns="50397" rIns="100794" bIns="50397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lv-LV" altLang="lv-LV" dirty="0"/>
              <a:t>Tirgus daļa (%)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89125" y="947586"/>
            <a:ext cx="1555847" cy="1302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lIns="100794" tIns="50397" rIns="100794" bIns="50397">
            <a:spAutoFit/>
          </a:bodyPr>
          <a:lstStyle/>
          <a:p>
            <a:pPr>
              <a:defRPr/>
            </a:pPr>
            <a:r>
              <a:rPr lang="lv-LV" sz="1300" dirty="0" smtClean="0"/>
              <a:t>«Uzbrucēji» - Ziemeļvalstu bankas, kas balstās uz mātes banku finansējuma</a:t>
            </a:r>
            <a:endParaRPr lang="lv-LV" sz="1300" dirty="0"/>
          </a:p>
        </p:txBody>
      </p:sp>
      <p:sp>
        <p:nvSpPr>
          <p:cNvPr id="10" name="Oval 9"/>
          <p:cNvSpPr/>
          <p:nvPr/>
        </p:nvSpPr>
        <p:spPr>
          <a:xfrm>
            <a:off x="3059129" y="2855182"/>
            <a:ext cx="675542" cy="68947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lv-LV"/>
          </a:p>
        </p:txBody>
      </p:sp>
      <p:sp>
        <p:nvSpPr>
          <p:cNvPr id="16" name="TextBox 15"/>
          <p:cNvSpPr txBox="1"/>
          <p:nvPr/>
        </p:nvSpPr>
        <p:spPr>
          <a:xfrm>
            <a:off x="6721956" y="2196860"/>
            <a:ext cx="1447340" cy="17022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lIns="100794" tIns="50397" rIns="100794" bIns="50397">
            <a:spAutoFit/>
          </a:bodyPr>
          <a:lstStyle/>
          <a:p>
            <a:pPr>
              <a:defRPr/>
            </a:pPr>
            <a:r>
              <a:rPr lang="lv-LV" sz="1300" dirty="0" smtClean="0"/>
              <a:t>«Agrie ienācēji</a:t>
            </a:r>
            <a:r>
              <a:rPr lang="lv-LV" sz="1300" dirty="0"/>
              <a:t>» Ziemeļvalstu bankas, kas </a:t>
            </a:r>
            <a:r>
              <a:rPr lang="lv-LV" sz="1300" dirty="0" smtClean="0"/>
              <a:t>izmantoja mātes banku finansējumu, lai aizsargātu savu tirgus daļu </a:t>
            </a:r>
            <a:endParaRPr lang="lv-LV" sz="1300" dirty="0"/>
          </a:p>
        </p:txBody>
      </p:sp>
      <p:sp>
        <p:nvSpPr>
          <p:cNvPr id="17" name="Oval 16"/>
          <p:cNvSpPr/>
          <p:nvPr/>
        </p:nvSpPr>
        <p:spPr>
          <a:xfrm>
            <a:off x="5433878" y="3932489"/>
            <a:ext cx="1030813" cy="5564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lv-LV"/>
          </a:p>
        </p:txBody>
      </p:sp>
      <p:cxnSp>
        <p:nvCxnSpPr>
          <p:cNvPr id="18" name="Straight Arrow Connector 17"/>
          <p:cNvCxnSpPr>
            <a:endCxn id="17" idx="7"/>
          </p:cNvCxnSpPr>
          <p:nvPr/>
        </p:nvCxnSpPr>
        <p:spPr>
          <a:xfrm flipH="1">
            <a:off x="6313732" y="3665496"/>
            <a:ext cx="408225" cy="3484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16283" y="5010035"/>
            <a:ext cx="1380835" cy="5018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lIns="100794" tIns="50397" rIns="100794" bIns="50397">
            <a:spAutoFit/>
          </a:bodyPr>
          <a:lstStyle/>
          <a:p>
            <a:pPr>
              <a:defRPr/>
            </a:pPr>
            <a:r>
              <a:rPr lang="lv-LV" sz="1300" dirty="0" smtClean="0"/>
              <a:t>Nerezidentu modelis</a:t>
            </a:r>
            <a:endParaRPr lang="lv-LV" sz="1300" dirty="0"/>
          </a:p>
        </p:txBody>
      </p:sp>
      <p:sp>
        <p:nvSpPr>
          <p:cNvPr id="21" name="Oval 20"/>
          <p:cNvSpPr/>
          <p:nvPr/>
        </p:nvSpPr>
        <p:spPr>
          <a:xfrm>
            <a:off x="3230639" y="5010035"/>
            <a:ext cx="1008063" cy="3167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lv-LV"/>
          </a:p>
        </p:txBody>
      </p:sp>
      <p:cxnSp>
        <p:nvCxnSpPr>
          <p:cNvPr id="23" name="Straight Arrow Connector 22"/>
          <p:cNvCxnSpPr>
            <a:endCxn id="21" idx="2"/>
          </p:cNvCxnSpPr>
          <p:nvPr/>
        </p:nvCxnSpPr>
        <p:spPr>
          <a:xfrm flipV="1">
            <a:off x="1897118" y="5168404"/>
            <a:ext cx="1333521" cy="92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0" idx="0"/>
          </p:cNvCxnSpPr>
          <p:nvPr/>
        </p:nvCxnSpPr>
        <p:spPr>
          <a:xfrm flipH="1">
            <a:off x="3396900" y="2254860"/>
            <a:ext cx="358464" cy="600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001099" y="4728698"/>
            <a:ext cx="1667853" cy="11020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lIns="100794" tIns="50397" rIns="100794" bIns="50397">
            <a:spAutoFit/>
          </a:bodyPr>
          <a:lstStyle/>
          <a:p>
            <a:pPr>
              <a:defRPr/>
            </a:pPr>
            <a:r>
              <a:rPr lang="lv-LV" sz="1300" dirty="0" smtClean="0"/>
              <a:t>Bijušais </a:t>
            </a:r>
            <a:r>
              <a:rPr lang="lv-LV" sz="1300" dirty="0"/>
              <a:t>Parex, </a:t>
            </a:r>
            <a:r>
              <a:rPr lang="lv-LV" sz="1300" dirty="0" smtClean="0"/>
              <a:t>jaukts modelis – izmanto noguldījumus un finanšu tirgus</a:t>
            </a:r>
            <a:endParaRPr lang="lv-LV" sz="1300" dirty="0"/>
          </a:p>
        </p:txBody>
      </p:sp>
      <p:sp>
        <p:nvSpPr>
          <p:cNvPr id="34" name="Oval 33"/>
          <p:cNvSpPr/>
          <p:nvPr/>
        </p:nvSpPr>
        <p:spPr>
          <a:xfrm>
            <a:off x="6207425" y="4811417"/>
            <a:ext cx="514532" cy="27823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lv-LV"/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6442814" y="5068330"/>
            <a:ext cx="558285" cy="3552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4" name="TextBox 36"/>
          <p:cNvSpPr txBox="1">
            <a:spLocks noChangeArrowheads="1"/>
          </p:cNvSpPr>
          <p:nvPr/>
        </p:nvSpPr>
        <p:spPr bwMode="auto">
          <a:xfrm>
            <a:off x="2019625" y="7197441"/>
            <a:ext cx="5887805" cy="255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0794" tIns="50397" rIns="100794" bIns="50397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lv-LV" altLang="lv-LV" sz="1000"/>
              <a:t>Sources:  Latvian Commercial Bankers Association and the Financial &amp; Capital Markets Commission</a:t>
            </a:r>
          </a:p>
        </p:txBody>
      </p:sp>
    </p:spTree>
    <p:extLst>
      <p:ext uri="{BB962C8B-B14F-4D97-AF65-F5344CB8AC3E}">
        <p14:creationId xmlns:p14="http://schemas.microsoft.com/office/powerpoint/2010/main" val="135067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lv-LV" dirty="0" smtClean="0"/>
              <a:t>Banku Pozīcijas 2013.gadā</a:t>
            </a:r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184" y="876320"/>
            <a:ext cx="7492766" cy="489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3734732" y="5870998"/>
            <a:ext cx="1417030" cy="317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0794" tIns="50397" rIns="100794" bIns="50397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lv-LV" altLang="lv-LV" dirty="0" smtClean="0"/>
              <a:t>Tirgus daļa (%)</a:t>
            </a:r>
            <a:endParaRPr lang="lv-LV" altLang="lv-LV" dirty="0"/>
          </a:p>
        </p:txBody>
      </p:sp>
      <p:sp>
        <p:nvSpPr>
          <p:cNvPr id="5" name="Rectangle 4"/>
          <p:cNvSpPr/>
          <p:nvPr/>
        </p:nvSpPr>
        <p:spPr>
          <a:xfrm>
            <a:off x="597176" y="2085925"/>
            <a:ext cx="419000" cy="2677805"/>
          </a:xfrm>
          <a:prstGeom prst="rect">
            <a:avLst/>
          </a:prstGeom>
        </p:spPr>
        <p:txBody>
          <a:bodyPr vert="vert270" wrap="none" lIns="100794" tIns="50397" rIns="100794" bIns="50397">
            <a:spAutoFit/>
          </a:bodyPr>
          <a:lstStyle/>
          <a:p>
            <a:pPr>
              <a:defRPr/>
            </a:pPr>
            <a:r>
              <a:rPr lang="lv-LV" dirty="0" smtClean="0"/>
              <a:t>Kredītu un noguldījumu attiecība</a:t>
            </a:r>
            <a:endParaRPr lang="lv-LV" dirty="0"/>
          </a:p>
        </p:txBody>
      </p:sp>
      <p:sp>
        <p:nvSpPr>
          <p:cNvPr id="6" name="TextBox 5"/>
          <p:cNvSpPr txBox="1"/>
          <p:nvPr/>
        </p:nvSpPr>
        <p:spPr>
          <a:xfrm>
            <a:off x="6013373" y="3051534"/>
            <a:ext cx="1904118" cy="7019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lIns="100794" tIns="50397" rIns="100794" bIns="50397">
            <a:spAutoFit/>
          </a:bodyPr>
          <a:lstStyle/>
          <a:p>
            <a:pPr>
              <a:defRPr/>
            </a:pPr>
            <a:r>
              <a:rPr lang="lv-LV" sz="1300" dirty="0" smtClean="0"/>
              <a:t>Ziemeļvalstu bankas būtiski mainījušas kreditēšanas politiku</a:t>
            </a:r>
            <a:endParaRPr lang="lv-LV" sz="1300" dirty="0"/>
          </a:p>
        </p:txBody>
      </p:sp>
      <p:sp>
        <p:nvSpPr>
          <p:cNvPr id="7" name="TextBox 6"/>
          <p:cNvSpPr txBox="1"/>
          <p:nvPr/>
        </p:nvSpPr>
        <p:spPr>
          <a:xfrm>
            <a:off x="5656351" y="4769961"/>
            <a:ext cx="2261140" cy="7019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lIns="100794" tIns="50397" rIns="100794" bIns="50397">
            <a:spAutoFit/>
          </a:bodyPr>
          <a:lstStyle/>
          <a:p>
            <a:pPr>
              <a:defRPr/>
            </a:pPr>
            <a:r>
              <a:rPr lang="lv-LV" sz="1300" dirty="0"/>
              <a:t>Rietumu </a:t>
            </a:r>
            <a:r>
              <a:rPr lang="lv-LV" sz="1300" dirty="0" smtClean="0"/>
              <a:t>un </a:t>
            </a:r>
            <a:r>
              <a:rPr lang="lv-LV" sz="1300" dirty="0"/>
              <a:t>ABLV </a:t>
            </a:r>
            <a:r>
              <a:rPr lang="lv-LV" sz="1300" dirty="0" smtClean="0"/>
              <a:t>palielina tirgus daļu, nemainot darbības modeli</a:t>
            </a:r>
            <a:endParaRPr lang="lv-LV" sz="1300" dirty="0"/>
          </a:p>
        </p:txBody>
      </p:sp>
      <p:sp>
        <p:nvSpPr>
          <p:cNvPr id="12296" name="Rectangle 7"/>
          <p:cNvSpPr>
            <a:spLocks noChangeArrowheads="1"/>
          </p:cNvSpPr>
          <p:nvPr/>
        </p:nvSpPr>
        <p:spPr bwMode="auto">
          <a:xfrm>
            <a:off x="2182386" y="7034698"/>
            <a:ext cx="5040313" cy="240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lv-LV" altLang="lv-LV" sz="900" dirty="0" smtClean="0"/>
              <a:t>Avoti:  LKBA un FKTK</a:t>
            </a:r>
            <a:endParaRPr lang="lv-LV" altLang="lv-LV" sz="900" dirty="0"/>
          </a:p>
        </p:txBody>
      </p:sp>
    </p:spTree>
    <p:extLst>
      <p:ext uri="{BB962C8B-B14F-4D97-AF65-F5344CB8AC3E}">
        <p14:creationId xmlns:p14="http://schemas.microsoft.com/office/powerpoint/2010/main" val="358657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lv-LV" dirty="0" smtClean="0"/>
              <a:t>DNB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endParaRPr lang="lv-LV" sz="4500" dirty="0" smtClean="0"/>
          </a:p>
          <a:p>
            <a:pPr marL="0" indent="0">
              <a:buNone/>
              <a:defRPr/>
            </a:pPr>
            <a:r>
              <a:rPr lang="lv-LV" dirty="0" smtClean="0"/>
              <a:t> </a:t>
            </a:r>
          </a:p>
          <a:p>
            <a:pPr>
              <a:defRPr/>
            </a:pPr>
            <a:endParaRPr lang="lv-LV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570" y="1247775"/>
            <a:ext cx="6837680" cy="4886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58903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blinds dir="vert"/>
      </p:transition>
    </mc:Choice>
    <mc:Fallback xmlns="">
      <p:transition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BS__temp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DejaVu Sans Condensed"/>
        <a:cs typeface="DejaVu Sans Condensed"/>
      </a:majorFont>
      <a:minorFont>
        <a:latin typeface="Calibri"/>
        <a:ea typeface="DejaVu Sans Condensed"/>
        <a:cs typeface="DejaVu Sans Condensed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RBS__temp</Template>
  <TotalTime>5475</TotalTime>
  <Words>455</Words>
  <Application>Microsoft Office PowerPoint</Application>
  <PresentationFormat>Custom</PresentationFormat>
  <Paragraphs>125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RBS__temp</vt:lpstr>
      <vt:lpstr>PowerPoint Presentation</vt:lpstr>
      <vt:lpstr>Īsumā par pētījumu</vt:lpstr>
      <vt:lpstr>Tirgus daļas  (5 lielākās bankas; 2004. un 2013.g.)</vt:lpstr>
      <vt:lpstr>Kumulatīvā 10 gadu peļņa (tūkst. EUR)</vt:lpstr>
      <vt:lpstr>Lielāko banku īstenoto stratēģiju kopsavilkums</vt:lpstr>
      <vt:lpstr>Cīņa par tirgus daļu/tās saglabāšanu (aizdevumu un noguldījumu attiecība)</vt:lpstr>
      <vt:lpstr>Banku Pozīcijas 2004.gadā</vt:lpstr>
      <vt:lpstr>Banku Pozīcijas 2013.gadā</vt:lpstr>
      <vt:lpstr>DNB</vt:lpstr>
      <vt:lpstr>Nordea</vt:lpstr>
      <vt:lpstr>AB.LV</vt:lpstr>
      <vt:lpstr>Rietumu</vt:lpstr>
      <vt:lpstr>SEB</vt:lpstr>
      <vt:lpstr>Swedbank</vt:lpstr>
      <vt:lpstr>Citadele</vt:lpstr>
      <vt:lpstr>Aptauja par 3 modeļu atpazīstamību</vt:lpstr>
      <vt:lpstr>Secinājumi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Skujina</dc:creator>
  <cp:lastModifiedBy>Forele</cp:lastModifiedBy>
  <cp:revision>835</cp:revision>
  <cp:lastPrinted>2015-05-08T06:54:27Z</cp:lastPrinted>
  <dcterms:modified xsi:type="dcterms:W3CDTF">2015-05-12T21:02:47Z</dcterms:modified>
</cp:coreProperties>
</file>