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handoutMasterIdLst>
    <p:handoutMasterId r:id="rId17"/>
  </p:handoutMasterIdLst>
  <p:sldIdLst>
    <p:sldId id="256" r:id="rId2"/>
    <p:sldId id="281" r:id="rId3"/>
    <p:sldId id="282" r:id="rId4"/>
    <p:sldId id="272" r:id="rId5"/>
    <p:sldId id="283" r:id="rId6"/>
    <p:sldId id="268" r:id="rId7"/>
    <p:sldId id="273" r:id="rId8"/>
    <p:sldId id="284" r:id="rId9"/>
    <p:sldId id="285" r:id="rId10"/>
    <p:sldId id="286" r:id="rId11"/>
    <p:sldId id="287" r:id="rId12"/>
    <p:sldId id="288" r:id="rId13"/>
    <p:sldId id="289" r:id="rId14"/>
    <p:sldId id="26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Ieva" initials="I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4" d="100"/>
          <a:sy n="54" d="100"/>
        </p:scale>
        <p:origin x="-96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E60B38-105E-48A6-84BA-1D789640B59B}" type="datetimeFigureOut">
              <a:rPr lang="lv-LV" smtClean="0"/>
              <a:pPr/>
              <a:t>2015.05.11.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8312B1-8EB8-45A3-8E9B-90616C38E1DA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0629647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303098-29B3-479D-B89A-5F4CE102C97E}" type="datetimeFigureOut">
              <a:rPr lang="lv-LV" smtClean="0"/>
              <a:pPr/>
              <a:t>2015.05.11.</a:t>
            </a:fld>
            <a:endParaRPr lang="lv-LV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B84CD7-A1BA-4569-9F7E-D65C371A5F66}" type="slidenum">
              <a:rPr lang="lv-LV" smtClean="0"/>
              <a:pPr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40563960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lv-LV" dirty="0">
              <a:ea typeface="DejaVu Sans" charset="0"/>
              <a:cs typeface="DejaVu Sans" charset="0"/>
            </a:endParaRPr>
          </a:p>
        </p:txBody>
      </p:sp>
      <p:sp>
        <p:nvSpPr>
          <p:cNvPr id="8195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1060450" y="4349750"/>
            <a:ext cx="4722813" cy="3495675"/>
          </a:xfrm>
          <a:noFill/>
          <a:ln/>
        </p:spPr>
        <p:txBody>
          <a:bodyPr wrap="none" anchor="ctr"/>
          <a:lstStyle/>
          <a:p>
            <a:endParaRPr lang="lv-LV" dirty="0" smtClean="0"/>
          </a:p>
        </p:txBody>
      </p:sp>
    </p:spTree>
    <p:extLst>
      <p:ext uri="{BB962C8B-B14F-4D97-AF65-F5344CB8AC3E}">
        <p14:creationId xmlns:p14="http://schemas.microsoft.com/office/powerpoint/2010/main" val="14205122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1D8BD707-D9CF-40AE-B4C6-C98DA3205C09}" type="datetimeFigureOut">
              <a:rPr lang="en-US" smtClean="0"/>
              <a:pPr/>
              <a:t>5/11/2015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5/11/2015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5/11/2015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5/11/2015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5/11/2015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5/11/2015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914400"/>
            <a:ext cx="8305800" cy="2362200"/>
          </a:xfrm>
        </p:spPr>
        <p:txBody>
          <a:bodyPr>
            <a:normAutofit fontScale="90000"/>
          </a:bodyPr>
          <a:lstStyle/>
          <a:p>
            <a:r>
              <a:rPr lang="lv-LV" b="1" dirty="0"/>
              <a:t>Cenu veidošanas procesu vadība  mūsdienu mainīgajā biznesa vidē</a:t>
            </a:r>
            <a:r>
              <a:rPr lang="lv-LV" dirty="0"/>
              <a:t/>
            </a:r>
            <a:br>
              <a:rPr lang="lv-LV" dirty="0"/>
            </a:br>
            <a:r>
              <a:rPr lang="lv-LV" dirty="0" smtClean="0"/>
              <a:t/>
            </a:r>
            <a:br>
              <a:rPr lang="lv-LV" dirty="0" smtClean="0"/>
            </a:br>
            <a:r>
              <a:rPr lang="lv-LV" i="1" dirty="0"/>
              <a:t>Pricing Process Management in a Changing Business Environment</a:t>
            </a:r>
            <a:r>
              <a:rPr lang="lv-LV" dirty="0"/>
              <a:t/>
            </a:r>
            <a:br>
              <a:rPr lang="lv-LV" dirty="0"/>
            </a:br>
            <a:r>
              <a:rPr lang="lv-LV" dirty="0"/>
              <a:t>	</a:t>
            </a:r>
            <a:br>
              <a:rPr lang="lv-LV" dirty="0"/>
            </a:br>
            <a:endParaRPr lang="lv-LV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lv-LV" dirty="0" smtClean="0"/>
              <a:t>LEA -2015</a:t>
            </a:r>
            <a:endParaRPr lang="lv-LV" dirty="0"/>
          </a:p>
        </p:txBody>
      </p:sp>
      <p:sp>
        <p:nvSpPr>
          <p:cNvPr id="4" name="Rectangle 3"/>
          <p:cNvSpPr/>
          <p:nvPr/>
        </p:nvSpPr>
        <p:spPr>
          <a:xfrm>
            <a:off x="3581400" y="3276600"/>
            <a:ext cx="4572000" cy="8340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17500" lvl="1" algn="r">
              <a:lnSpc>
                <a:spcPct val="90000"/>
              </a:lnSpc>
              <a:spcBef>
                <a:spcPts val="600"/>
              </a:spcBef>
              <a:buClr>
                <a:srgbClr val="669999"/>
              </a:buClr>
              <a:buSzPct val="70000"/>
              <a:tabLst>
                <a:tab pos="317500" algn="l"/>
                <a:tab pos="573088" algn="l"/>
                <a:tab pos="1030288" algn="l"/>
                <a:tab pos="1487488" algn="l"/>
                <a:tab pos="1944688" algn="l"/>
                <a:tab pos="2401888" algn="l"/>
                <a:tab pos="2859088" algn="l"/>
                <a:tab pos="3316288" algn="l"/>
                <a:tab pos="3773488" algn="l"/>
                <a:tab pos="4230688" algn="l"/>
                <a:tab pos="4687888" algn="l"/>
                <a:tab pos="5145088" algn="l"/>
                <a:tab pos="5602288" algn="l"/>
                <a:tab pos="6059488" algn="l"/>
                <a:tab pos="6516688" algn="l"/>
                <a:tab pos="6973888" algn="l"/>
                <a:tab pos="7431088" algn="l"/>
                <a:tab pos="7888288" algn="l"/>
                <a:tab pos="8345488" algn="l"/>
                <a:tab pos="8802688" algn="l"/>
                <a:tab pos="9259888" algn="l"/>
              </a:tabLst>
            </a:pPr>
            <a:r>
              <a:rPr lang="en-GB" sz="2400" b="1" dirty="0" err="1" smtClean="0">
                <a:latin typeface="Arial" charset="0"/>
              </a:rPr>
              <a:t>Ieva</a:t>
            </a:r>
            <a:r>
              <a:rPr lang="en-GB" sz="2400" b="1" dirty="0" smtClean="0">
                <a:latin typeface="Arial" charset="0"/>
              </a:rPr>
              <a:t> </a:t>
            </a:r>
            <a:r>
              <a:rPr lang="en-GB" sz="2400" b="1" dirty="0" err="1" smtClean="0">
                <a:latin typeface="Arial" charset="0"/>
              </a:rPr>
              <a:t>Bruksle</a:t>
            </a:r>
            <a:endParaRPr lang="en-GB" sz="2400" b="1" dirty="0" smtClean="0">
              <a:latin typeface="Arial" charset="0"/>
            </a:endParaRPr>
          </a:p>
          <a:p>
            <a:pPr marL="317500" lvl="1" algn="r">
              <a:lnSpc>
                <a:spcPct val="90000"/>
              </a:lnSpc>
              <a:spcBef>
                <a:spcPts val="600"/>
              </a:spcBef>
              <a:buClr>
                <a:srgbClr val="669999"/>
              </a:buClr>
              <a:buSzPct val="70000"/>
              <a:tabLst>
                <a:tab pos="317500" algn="l"/>
                <a:tab pos="573088" algn="l"/>
                <a:tab pos="1030288" algn="l"/>
                <a:tab pos="1487488" algn="l"/>
                <a:tab pos="1944688" algn="l"/>
                <a:tab pos="2401888" algn="l"/>
                <a:tab pos="2859088" algn="l"/>
                <a:tab pos="3316288" algn="l"/>
                <a:tab pos="3773488" algn="l"/>
                <a:tab pos="4230688" algn="l"/>
                <a:tab pos="4687888" algn="l"/>
                <a:tab pos="5145088" algn="l"/>
                <a:tab pos="5602288" algn="l"/>
                <a:tab pos="6059488" algn="l"/>
                <a:tab pos="6516688" algn="l"/>
                <a:tab pos="6973888" algn="l"/>
                <a:tab pos="7431088" algn="l"/>
                <a:tab pos="7888288" algn="l"/>
                <a:tab pos="8345488" algn="l"/>
                <a:tab pos="8802688" algn="l"/>
                <a:tab pos="9259888" algn="l"/>
              </a:tabLst>
            </a:pPr>
            <a:r>
              <a:rPr lang="en-GB" sz="2400" i="1" dirty="0" smtClean="0">
                <a:latin typeface="Arial" charset="0"/>
              </a:rPr>
              <a:t>		</a:t>
            </a:r>
            <a:r>
              <a:rPr lang="lv-LV" sz="2400" i="1" dirty="0" smtClean="0">
                <a:latin typeface="Arial" charset="0"/>
              </a:rPr>
              <a:t>LEA, BA TURĪBA</a:t>
            </a:r>
            <a:endParaRPr lang="en-GB" sz="2400" dirty="0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Cenošana prakse Latvijā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lv-LV" dirty="0" smtClean="0"/>
              <a:t>Sistēmas pastāvēšana</a:t>
            </a:r>
          </a:p>
          <a:p>
            <a:pPr lvl="1"/>
            <a:r>
              <a:rPr lang="lv-LV" dirty="0" smtClean="0"/>
              <a:t>Nepastāv</a:t>
            </a:r>
          </a:p>
          <a:p>
            <a:pPr lvl="1"/>
            <a:r>
              <a:rPr lang="lv-LV" dirty="0" smtClean="0"/>
              <a:t>Pārdomāta politika ir izņēmums</a:t>
            </a:r>
          </a:p>
          <a:p>
            <a:endParaRPr lang="lv-LV" dirty="0" smtClean="0"/>
          </a:p>
          <a:p>
            <a:r>
              <a:rPr lang="lv-LV" dirty="0" smtClean="0"/>
              <a:t>Sistēmas ieviešana ir lietderīga</a:t>
            </a:r>
            <a:endParaRPr lang="lv-LV" dirty="0"/>
          </a:p>
          <a:p>
            <a:pPr lvl="1"/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1889630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524000"/>
          </a:xfrm>
        </p:spPr>
        <p:txBody>
          <a:bodyPr>
            <a:normAutofit fontScale="90000"/>
          </a:bodyPr>
          <a:lstStyle/>
          <a:p>
            <a:r>
              <a:rPr lang="lv-LV" dirty="0" smtClean="0"/>
              <a:t>Cenu veidošanas procesu  vadības modeļa </a:t>
            </a:r>
            <a:r>
              <a:rPr lang="en-US" dirty="0" err="1" smtClean="0"/>
              <a:t>pielietojum</a:t>
            </a:r>
            <a:r>
              <a:rPr lang="lv-LV" dirty="0" smtClean="0"/>
              <a:t>s</a:t>
            </a:r>
            <a:r>
              <a:rPr lang="en-US" dirty="0" smtClean="0"/>
              <a:t> </a:t>
            </a:r>
            <a:r>
              <a:rPr lang="en-US" dirty="0" err="1"/>
              <a:t>praksē</a:t>
            </a:r>
            <a:r>
              <a:rPr lang="en-US" dirty="0"/>
              <a:t> </a:t>
            </a:r>
            <a:r>
              <a:rPr lang="lv-LV" dirty="0" smtClean="0"/>
              <a:t> interviju rezultātu </a:t>
            </a:r>
            <a:r>
              <a:rPr lang="en-US" dirty="0" err="1" smtClean="0"/>
              <a:t>apkopojums</a:t>
            </a:r>
            <a:r>
              <a:rPr lang="lv-LV" dirty="0"/>
              <a:t/>
            </a:r>
            <a:br>
              <a:rPr lang="lv-LV" dirty="0"/>
            </a:br>
            <a:endParaRPr lang="lv-LV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672358337"/>
              </p:ext>
            </p:extLst>
          </p:nvPr>
        </p:nvGraphicFramePr>
        <p:xfrm>
          <a:off x="685800" y="1524000"/>
          <a:ext cx="7696199" cy="41909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43028"/>
                <a:gridCol w="1646824"/>
                <a:gridCol w="633531"/>
                <a:gridCol w="1140178"/>
                <a:gridCol w="632638"/>
              </a:tblGrid>
              <a:tr h="31732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</a:rPr>
                        <a:t>Jautājums                       Atbilde</a:t>
                      </a:r>
                      <a:endParaRPr lang="lv-LV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>
                          <a:effectLst/>
                        </a:rPr>
                        <a:t>Jau pielietoju</a:t>
                      </a:r>
                      <a:endParaRPr lang="lv-LV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>
                          <a:effectLst/>
                        </a:rPr>
                        <a:t>Jā</a:t>
                      </a:r>
                      <a:endParaRPr lang="lv-LV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>
                          <a:effectLst/>
                        </a:rPr>
                        <a:t>Iespējams</a:t>
                      </a:r>
                      <a:endParaRPr lang="lv-LV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>
                          <a:effectLst/>
                        </a:rPr>
                        <a:t>Kopā</a:t>
                      </a:r>
                      <a:endParaRPr lang="lv-LV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29098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</a:rPr>
                        <a:t>Vai atbalstītu inovatīvu risinājumu izmantošanu praksē, lai risinātu cenošanas problēmas?</a:t>
                      </a:r>
                      <a:endParaRPr lang="lv-LV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</a:rPr>
                        <a:t>2</a:t>
                      </a:r>
                      <a:endParaRPr lang="lv-LV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</a:rPr>
                        <a:t>10*</a:t>
                      </a:r>
                      <a:endParaRPr lang="lv-LV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>
                          <a:effectLst/>
                        </a:rPr>
                        <a:t>-</a:t>
                      </a:r>
                      <a:endParaRPr lang="lv-LV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>
                          <a:effectLst/>
                        </a:rPr>
                        <a:t>12</a:t>
                      </a:r>
                      <a:endParaRPr lang="lv-LV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5196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>
                          <a:effectLst/>
                        </a:rPr>
                        <a:t>Vai ir lietderīgi izmantot cenu veidošanas procesa modeli?</a:t>
                      </a:r>
                      <a:endParaRPr lang="lv-LV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>
                          <a:effectLst/>
                        </a:rPr>
                        <a:t>-</a:t>
                      </a:r>
                      <a:endParaRPr lang="lv-LV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>
                          <a:effectLst/>
                        </a:rPr>
                        <a:t>12</a:t>
                      </a:r>
                      <a:endParaRPr lang="lv-LV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</a:rPr>
                        <a:t>-</a:t>
                      </a:r>
                      <a:endParaRPr lang="lv-LV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</a:rPr>
                        <a:t>12</a:t>
                      </a:r>
                      <a:endParaRPr lang="lv-LV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3072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>
                          <a:effectLst/>
                        </a:rPr>
                        <a:t>Vai esat gatavs atbalstīt cenu veidošdanas procesa vadības modeļa ieviešanu, pielāgojot to sava uzņēmuma darbības specifikai?</a:t>
                      </a:r>
                      <a:endParaRPr lang="lv-LV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>
                          <a:effectLst/>
                        </a:rPr>
                        <a:t>1</a:t>
                      </a:r>
                      <a:endParaRPr lang="lv-LV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>
                          <a:effectLst/>
                        </a:rPr>
                        <a:t>9</a:t>
                      </a:r>
                      <a:endParaRPr lang="lv-LV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>
                          <a:effectLst/>
                        </a:rPr>
                        <a:t>2</a:t>
                      </a:r>
                      <a:endParaRPr lang="lv-LV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</a:rPr>
                        <a:t>12</a:t>
                      </a:r>
                      <a:endParaRPr lang="lv-LV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838200" y="5943600"/>
            <a:ext cx="7543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*</a:t>
            </a:r>
            <a:r>
              <a:rPr lang="en-US" dirty="0" err="1"/>
              <a:t>Jā</a:t>
            </a:r>
            <a:r>
              <a:rPr lang="en-US" dirty="0"/>
              <a:t> </a:t>
            </a:r>
            <a:r>
              <a:rPr lang="en-US" dirty="0" err="1"/>
              <a:t>jauniem</a:t>
            </a:r>
            <a:r>
              <a:rPr lang="en-US" dirty="0"/>
              <a:t> </a:t>
            </a:r>
            <a:r>
              <a:rPr lang="en-US" dirty="0" err="1"/>
              <a:t>produktiem</a:t>
            </a:r>
            <a:r>
              <a:rPr lang="en-US" dirty="0"/>
              <a:t> (1 </a:t>
            </a:r>
            <a:r>
              <a:rPr lang="en-US" dirty="0" err="1"/>
              <a:t>atbilde</a:t>
            </a:r>
            <a:r>
              <a:rPr lang="en-US" dirty="0"/>
              <a:t>), </a:t>
            </a:r>
            <a:r>
              <a:rPr lang="en-US" dirty="0" err="1"/>
              <a:t>jā</a:t>
            </a:r>
            <a:r>
              <a:rPr lang="en-US" dirty="0"/>
              <a:t> ja </a:t>
            </a:r>
            <a:r>
              <a:rPr lang="en-US" dirty="0" err="1"/>
              <a:t>ir</a:t>
            </a:r>
            <a:r>
              <a:rPr lang="en-US" dirty="0"/>
              <a:t> </a:t>
            </a:r>
            <a:r>
              <a:rPr lang="en-US" dirty="0" err="1"/>
              <a:t>ekonomiskais</a:t>
            </a:r>
            <a:r>
              <a:rPr lang="en-US" dirty="0"/>
              <a:t> </a:t>
            </a:r>
            <a:r>
              <a:rPr lang="en-US" dirty="0" err="1"/>
              <a:t>pienesums</a:t>
            </a:r>
            <a:r>
              <a:rPr lang="en-US" dirty="0"/>
              <a:t> (2 </a:t>
            </a:r>
            <a:r>
              <a:rPr lang="en-US" dirty="0" err="1"/>
              <a:t>atbildes</a:t>
            </a:r>
            <a:r>
              <a:rPr lang="en-US" dirty="0"/>
              <a:t>)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6737640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Kas ir svarīgi šodien?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lv-LV" dirty="0" smtClean="0"/>
              <a:t>Saprast attīstības stratēģiju</a:t>
            </a:r>
          </a:p>
          <a:p>
            <a:r>
              <a:rPr lang="lv-LV" dirty="0" smtClean="0"/>
              <a:t>Tirgus situācija un produkta pozīcijas izpratne</a:t>
            </a:r>
          </a:p>
          <a:p>
            <a:r>
              <a:rPr lang="lv-LV" dirty="0" smtClean="0"/>
              <a:t>Pašizmaksas apzināšanās</a:t>
            </a:r>
          </a:p>
          <a:p>
            <a:r>
              <a:rPr lang="lv-LV" dirty="0"/>
              <a:t>P</a:t>
            </a:r>
            <a:r>
              <a:rPr lang="lv-LV" dirty="0" smtClean="0"/>
              <a:t>ircēja vēlmju un iespēju izpratne</a:t>
            </a:r>
          </a:p>
          <a:p>
            <a:r>
              <a:rPr lang="lv-LV" dirty="0" smtClean="0"/>
              <a:t>Komandas izveide</a:t>
            </a:r>
          </a:p>
          <a:p>
            <a:r>
              <a:rPr lang="lv-LV" dirty="0" smtClean="0"/>
              <a:t>Nepārtrauksts cenu monitorings</a:t>
            </a: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3246098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Ieguvumi no modeļa ieviešanas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lv-LV" dirty="0" smtClean="0"/>
              <a:t>Biznesa attīstības veicināšana</a:t>
            </a:r>
          </a:p>
          <a:p>
            <a:pPr marL="0" indent="0">
              <a:buNone/>
            </a:pPr>
            <a:endParaRPr lang="lv-LV" dirty="0"/>
          </a:p>
          <a:p>
            <a:r>
              <a:rPr lang="lv-LV" dirty="0" smtClean="0"/>
              <a:t>Optimālas cenas noteikšanas veicināšana</a:t>
            </a:r>
          </a:p>
          <a:p>
            <a:endParaRPr lang="lv-LV" dirty="0"/>
          </a:p>
          <a:p>
            <a:r>
              <a:rPr lang="lv-LV" dirty="0" smtClean="0"/>
              <a:t>Kļūdu mazināšanās</a:t>
            </a:r>
          </a:p>
          <a:p>
            <a:endParaRPr lang="lv-LV" dirty="0"/>
          </a:p>
          <a:p>
            <a:r>
              <a:rPr lang="lv-LV" dirty="0" smtClean="0"/>
              <a:t>Paziļināta izpēte, prognozēšana</a:t>
            </a:r>
          </a:p>
          <a:p>
            <a:endParaRPr lang="lv-LV" dirty="0"/>
          </a:p>
          <a:p>
            <a:r>
              <a:rPr lang="lv-LV" sz="4000" dirty="0" smtClean="0"/>
              <a:t>Problēma - nesagatavotība</a:t>
            </a:r>
            <a:endParaRPr lang="lv-LV" sz="4000" dirty="0"/>
          </a:p>
        </p:txBody>
      </p:sp>
    </p:spTree>
    <p:extLst>
      <p:ext uri="{BB962C8B-B14F-4D97-AF65-F5344CB8AC3E}">
        <p14:creationId xmlns:p14="http://schemas.microsoft.com/office/powerpoint/2010/main" val="31406510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868362"/>
          </a:xfrm>
        </p:spPr>
        <p:txBody>
          <a:bodyPr lIns="90000" tIns="46800" rIns="90000" bIns="46800" anchor="b"/>
          <a:lstStyle/>
          <a:p>
            <a:pPr marL="0" indent="0" eaLnBrk="1" hangingPunct="1">
              <a:lnSpc>
                <a:spcPct val="100000"/>
              </a:lnSpc>
              <a:buClr>
                <a:srgbClr val="330066"/>
              </a:buClr>
              <a:buSzPct val="100000"/>
              <a:buFont typeface="Arial" charset="0"/>
              <a:buNone/>
              <a:tabLst>
                <a:tab pos="0" algn="l"/>
                <a:tab pos="112713" algn="l"/>
                <a:tab pos="569913" algn="l"/>
                <a:tab pos="1027113" algn="l"/>
                <a:tab pos="1484313" algn="l"/>
                <a:tab pos="1941513" algn="l"/>
                <a:tab pos="2398713" algn="l"/>
                <a:tab pos="2855913" algn="l"/>
                <a:tab pos="3313113" algn="l"/>
                <a:tab pos="3770313" algn="l"/>
                <a:tab pos="4227513" algn="l"/>
                <a:tab pos="4684713" algn="l"/>
                <a:tab pos="5141913" algn="l"/>
                <a:tab pos="5599113" algn="l"/>
                <a:tab pos="6056313" algn="l"/>
                <a:tab pos="6513513" algn="l"/>
                <a:tab pos="6970713" algn="l"/>
                <a:tab pos="7427913" algn="l"/>
                <a:tab pos="7885113" algn="l"/>
                <a:tab pos="8342313" algn="l"/>
                <a:tab pos="8799513" algn="l"/>
              </a:tabLst>
            </a:pPr>
            <a:r>
              <a:rPr lang="lv-LV" dirty="0" smtClean="0"/>
              <a:t>Secinājumi</a:t>
            </a:r>
            <a:endParaRPr lang="en-GB" dirty="0" smtClean="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5181600"/>
          </a:xfrm>
        </p:spPr>
        <p:txBody>
          <a:bodyPr lIns="90000" tIns="46800" rIns="90000" bIns="46800">
            <a:normAutofit/>
          </a:bodyPr>
          <a:lstStyle/>
          <a:p>
            <a:pPr marL="315913" indent="-315913">
              <a:spcBef>
                <a:spcPts val="750"/>
              </a:spcBef>
              <a:buClr>
                <a:srgbClr val="330066"/>
              </a:buClr>
              <a:buSzPct val="70000"/>
              <a:buNone/>
              <a:tabLst>
                <a:tab pos="741363" algn="l"/>
                <a:tab pos="1198563" algn="l"/>
                <a:tab pos="1655763" algn="l"/>
                <a:tab pos="2112963" algn="l"/>
                <a:tab pos="2570163" algn="l"/>
                <a:tab pos="3027363" algn="l"/>
                <a:tab pos="3484563" algn="l"/>
                <a:tab pos="3941763" algn="l"/>
                <a:tab pos="4398963" algn="l"/>
                <a:tab pos="4856163" algn="l"/>
                <a:tab pos="5313363" algn="l"/>
                <a:tab pos="5770563" algn="l"/>
                <a:tab pos="6227763" algn="l"/>
                <a:tab pos="6684963" algn="l"/>
                <a:tab pos="7142163" algn="l"/>
                <a:tab pos="7599363" algn="l"/>
                <a:tab pos="8056563" algn="l"/>
                <a:tab pos="8513763" algn="l"/>
                <a:tab pos="8970963" algn="l"/>
                <a:tab pos="9428163" algn="l"/>
              </a:tabLst>
            </a:pPr>
            <a:r>
              <a:rPr lang="lv-LV" dirty="0" smtClean="0"/>
              <a:t>1)Latvijas uzņēmēji atbalsta </a:t>
            </a:r>
            <a:r>
              <a:rPr lang="lv-LV" smtClean="0"/>
              <a:t>inovatīvus </a:t>
            </a:r>
            <a:r>
              <a:rPr lang="lv-LV" smtClean="0"/>
              <a:t>risinājumus</a:t>
            </a:r>
            <a:endParaRPr lang="lv-LV" dirty="0" smtClean="0"/>
          </a:p>
          <a:p>
            <a:pPr marL="315913" indent="-315913">
              <a:spcBef>
                <a:spcPts val="750"/>
              </a:spcBef>
              <a:buClr>
                <a:srgbClr val="330066"/>
              </a:buClr>
              <a:buSzPct val="70000"/>
              <a:buNone/>
              <a:tabLst>
                <a:tab pos="741363" algn="l"/>
                <a:tab pos="1198563" algn="l"/>
                <a:tab pos="1655763" algn="l"/>
                <a:tab pos="2112963" algn="l"/>
                <a:tab pos="2570163" algn="l"/>
                <a:tab pos="3027363" algn="l"/>
                <a:tab pos="3484563" algn="l"/>
                <a:tab pos="3941763" algn="l"/>
                <a:tab pos="4398963" algn="l"/>
                <a:tab pos="4856163" algn="l"/>
                <a:tab pos="5313363" algn="l"/>
                <a:tab pos="5770563" algn="l"/>
                <a:tab pos="6227763" algn="l"/>
                <a:tab pos="6684963" algn="l"/>
                <a:tab pos="7142163" algn="l"/>
                <a:tab pos="7599363" algn="l"/>
                <a:tab pos="8056563" algn="l"/>
                <a:tab pos="8513763" algn="l"/>
                <a:tab pos="8970963" algn="l"/>
                <a:tab pos="9428163" algn="l"/>
              </a:tabLst>
            </a:pPr>
            <a:endParaRPr lang="lv-LV" dirty="0"/>
          </a:p>
          <a:p>
            <a:pPr marL="315913" indent="-315913">
              <a:spcBef>
                <a:spcPts val="750"/>
              </a:spcBef>
              <a:buClr>
                <a:srgbClr val="330066"/>
              </a:buClr>
              <a:buSzPct val="70000"/>
              <a:buNone/>
              <a:tabLst>
                <a:tab pos="741363" algn="l"/>
                <a:tab pos="1198563" algn="l"/>
                <a:tab pos="1655763" algn="l"/>
                <a:tab pos="2112963" algn="l"/>
                <a:tab pos="2570163" algn="l"/>
                <a:tab pos="3027363" algn="l"/>
                <a:tab pos="3484563" algn="l"/>
                <a:tab pos="3941763" algn="l"/>
                <a:tab pos="4398963" algn="l"/>
                <a:tab pos="4856163" algn="l"/>
                <a:tab pos="5313363" algn="l"/>
                <a:tab pos="5770563" algn="l"/>
                <a:tab pos="6227763" algn="l"/>
                <a:tab pos="6684963" algn="l"/>
                <a:tab pos="7142163" algn="l"/>
                <a:tab pos="7599363" algn="l"/>
                <a:tab pos="8056563" algn="l"/>
                <a:tab pos="8513763" algn="l"/>
                <a:tab pos="8970963" algn="l"/>
                <a:tab pos="9428163" algn="l"/>
              </a:tabLst>
            </a:pPr>
            <a:r>
              <a:rPr lang="lv-LV" dirty="0" smtClean="0"/>
              <a:t>2)Trūkst zināšanu</a:t>
            </a:r>
          </a:p>
          <a:p>
            <a:pPr marL="315913" indent="-315913">
              <a:spcBef>
                <a:spcPts val="750"/>
              </a:spcBef>
              <a:buClr>
                <a:srgbClr val="330066"/>
              </a:buClr>
              <a:buSzPct val="70000"/>
              <a:buNone/>
              <a:tabLst>
                <a:tab pos="741363" algn="l"/>
                <a:tab pos="1198563" algn="l"/>
                <a:tab pos="1655763" algn="l"/>
                <a:tab pos="2112963" algn="l"/>
                <a:tab pos="2570163" algn="l"/>
                <a:tab pos="3027363" algn="l"/>
                <a:tab pos="3484563" algn="l"/>
                <a:tab pos="3941763" algn="l"/>
                <a:tab pos="4398963" algn="l"/>
                <a:tab pos="4856163" algn="l"/>
                <a:tab pos="5313363" algn="l"/>
                <a:tab pos="5770563" algn="l"/>
                <a:tab pos="6227763" algn="l"/>
                <a:tab pos="6684963" algn="l"/>
                <a:tab pos="7142163" algn="l"/>
                <a:tab pos="7599363" algn="l"/>
                <a:tab pos="8056563" algn="l"/>
                <a:tab pos="8513763" algn="l"/>
                <a:tab pos="8970963" algn="l"/>
                <a:tab pos="9428163" algn="l"/>
              </a:tabLst>
            </a:pPr>
            <a:endParaRPr lang="lv-LV" dirty="0"/>
          </a:p>
          <a:p>
            <a:pPr marL="315913" indent="-315913">
              <a:spcBef>
                <a:spcPts val="750"/>
              </a:spcBef>
              <a:buClr>
                <a:srgbClr val="330066"/>
              </a:buClr>
              <a:buSzPct val="70000"/>
              <a:buNone/>
              <a:tabLst>
                <a:tab pos="741363" algn="l"/>
                <a:tab pos="1198563" algn="l"/>
                <a:tab pos="1655763" algn="l"/>
                <a:tab pos="2112963" algn="l"/>
                <a:tab pos="2570163" algn="l"/>
                <a:tab pos="3027363" algn="l"/>
                <a:tab pos="3484563" algn="l"/>
                <a:tab pos="3941763" algn="l"/>
                <a:tab pos="4398963" algn="l"/>
                <a:tab pos="4856163" algn="l"/>
                <a:tab pos="5313363" algn="l"/>
                <a:tab pos="5770563" algn="l"/>
                <a:tab pos="6227763" algn="l"/>
                <a:tab pos="6684963" algn="l"/>
                <a:tab pos="7142163" algn="l"/>
                <a:tab pos="7599363" algn="l"/>
                <a:tab pos="8056563" algn="l"/>
                <a:tab pos="8513763" algn="l"/>
                <a:tab pos="8970963" algn="l"/>
                <a:tab pos="9428163" algn="l"/>
              </a:tabLst>
            </a:pPr>
            <a:r>
              <a:rPr lang="lv-LV" dirty="0"/>
              <a:t>3</a:t>
            </a:r>
            <a:r>
              <a:rPr lang="lv-LV" dirty="0" smtClean="0"/>
              <a:t>)Nepieciešamas </a:t>
            </a:r>
            <a:r>
              <a:rPr lang="lv-LV" dirty="0" smtClean="0"/>
              <a:t>izglītošanas process </a:t>
            </a:r>
          </a:p>
          <a:p>
            <a:pPr marL="315913" indent="-315913">
              <a:spcBef>
                <a:spcPts val="750"/>
              </a:spcBef>
              <a:buClr>
                <a:srgbClr val="330066"/>
              </a:buClr>
              <a:buSzPct val="70000"/>
              <a:buNone/>
              <a:tabLst>
                <a:tab pos="741363" algn="l"/>
                <a:tab pos="1198563" algn="l"/>
                <a:tab pos="1655763" algn="l"/>
                <a:tab pos="2112963" algn="l"/>
                <a:tab pos="2570163" algn="l"/>
                <a:tab pos="3027363" algn="l"/>
                <a:tab pos="3484563" algn="l"/>
                <a:tab pos="3941763" algn="l"/>
                <a:tab pos="4398963" algn="l"/>
                <a:tab pos="4856163" algn="l"/>
                <a:tab pos="5313363" algn="l"/>
                <a:tab pos="5770563" algn="l"/>
                <a:tab pos="6227763" algn="l"/>
                <a:tab pos="6684963" algn="l"/>
                <a:tab pos="7142163" algn="l"/>
                <a:tab pos="7599363" algn="l"/>
                <a:tab pos="8056563" algn="l"/>
                <a:tab pos="8513763" algn="l"/>
                <a:tab pos="8970963" algn="l"/>
                <a:tab pos="9428163" algn="l"/>
              </a:tabLst>
            </a:pPr>
            <a:endParaRPr lang="lv-LV" dirty="0"/>
          </a:p>
          <a:p>
            <a:pPr marL="315913" indent="-315913">
              <a:spcBef>
                <a:spcPts val="750"/>
              </a:spcBef>
              <a:buClr>
                <a:srgbClr val="330066"/>
              </a:buClr>
              <a:buSzPct val="70000"/>
              <a:buNone/>
              <a:tabLst>
                <a:tab pos="741363" algn="l"/>
                <a:tab pos="1198563" algn="l"/>
                <a:tab pos="1655763" algn="l"/>
                <a:tab pos="2112963" algn="l"/>
                <a:tab pos="2570163" algn="l"/>
                <a:tab pos="3027363" algn="l"/>
                <a:tab pos="3484563" algn="l"/>
                <a:tab pos="3941763" algn="l"/>
                <a:tab pos="4398963" algn="l"/>
                <a:tab pos="4856163" algn="l"/>
                <a:tab pos="5313363" algn="l"/>
                <a:tab pos="5770563" algn="l"/>
                <a:tab pos="6227763" algn="l"/>
                <a:tab pos="6684963" algn="l"/>
                <a:tab pos="7142163" algn="l"/>
                <a:tab pos="7599363" algn="l"/>
                <a:tab pos="8056563" algn="l"/>
                <a:tab pos="8513763" algn="l"/>
                <a:tab pos="8970963" algn="l"/>
                <a:tab pos="9428163" algn="l"/>
              </a:tabLst>
            </a:pPr>
            <a:r>
              <a:rPr lang="lv-LV" dirty="0"/>
              <a:t>4</a:t>
            </a:r>
            <a:r>
              <a:rPr lang="lv-LV" dirty="0" smtClean="0"/>
              <a:t>)Jāveicina </a:t>
            </a:r>
            <a:r>
              <a:rPr lang="lv-LV" dirty="0" smtClean="0"/>
              <a:t>diskusijas</a:t>
            </a:r>
          </a:p>
          <a:p>
            <a:pPr marL="315913" indent="-315913">
              <a:spcBef>
                <a:spcPts val="750"/>
              </a:spcBef>
              <a:buClr>
                <a:srgbClr val="330066"/>
              </a:buClr>
              <a:buSzPct val="70000"/>
              <a:buNone/>
              <a:tabLst>
                <a:tab pos="741363" algn="l"/>
                <a:tab pos="1198563" algn="l"/>
                <a:tab pos="1655763" algn="l"/>
                <a:tab pos="2112963" algn="l"/>
                <a:tab pos="2570163" algn="l"/>
                <a:tab pos="3027363" algn="l"/>
                <a:tab pos="3484563" algn="l"/>
                <a:tab pos="3941763" algn="l"/>
                <a:tab pos="4398963" algn="l"/>
                <a:tab pos="4856163" algn="l"/>
                <a:tab pos="5313363" algn="l"/>
                <a:tab pos="5770563" algn="l"/>
                <a:tab pos="6227763" algn="l"/>
                <a:tab pos="6684963" algn="l"/>
                <a:tab pos="7142163" algn="l"/>
                <a:tab pos="7599363" algn="l"/>
                <a:tab pos="8056563" algn="l"/>
                <a:tab pos="8513763" algn="l"/>
                <a:tab pos="8970963" algn="l"/>
                <a:tab pos="9428163" algn="l"/>
              </a:tabLst>
            </a:pPr>
            <a:endParaRPr lang="lv-LV" dirty="0"/>
          </a:p>
          <a:p>
            <a:pPr marL="315913" indent="-315913">
              <a:spcBef>
                <a:spcPts val="750"/>
              </a:spcBef>
              <a:buClr>
                <a:srgbClr val="330066"/>
              </a:buClr>
              <a:buSzPct val="70000"/>
              <a:buNone/>
              <a:tabLst>
                <a:tab pos="741363" algn="l"/>
                <a:tab pos="1198563" algn="l"/>
                <a:tab pos="1655763" algn="l"/>
                <a:tab pos="2112963" algn="l"/>
                <a:tab pos="2570163" algn="l"/>
                <a:tab pos="3027363" algn="l"/>
                <a:tab pos="3484563" algn="l"/>
                <a:tab pos="3941763" algn="l"/>
                <a:tab pos="4398963" algn="l"/>
                <a:tab pos="4856163" algn="l"/>
                <a:tab pos="5313363" algn="l"/>
                <a:tab pos="5770563" algn="l"/>
                <a:tab pos="6227763" algn="l"/>
                <a:tab pos="6684963" algn="l"/>
                <a:tab pos="7142163" algn="l"/>
                <a:tab pos="7599363" algn="l"/>
                <a:tab pos="8056563" algn="l"/>
                <a:tab pos="8513763" algn="l"/>
                <a:tab pos="8970963" algn="l"/>
                <a:tab pos="9428163" algn="l"/>
              </a:tabLst>
            </a:pPr>
            <a:endParaRPr lang="lv-LV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dirty="0" smtClean="0"/>
              <a:t>21</a:t>
            </a:r>
            <a:r>
              <a:rPr lang="lv-LV" dirty="0"/>
              <a:t>. gadsimta viena no būtiskajām problēmām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lv-LV" dirty="0" smtClean="0"/>
          </a:p>
          <a:p>
            <a:endParaRPr lang="lv-LV" dirty="0" smtClean="0"/>
          </a:p>
          <a:p>
            <a:endParaRPr lang="lv-LV" dirty="0" smtClean="0"/>
          </a:p>
          <a:p>
            <a:r>
              <a:rPr lang="lv-LV" sz="4800" dirty="0" smtClean="0"/>
              <a:t>Optimālas </a:t>
            </a:r>
            <a:r>
              <a:rPr lang="lv-LV" sz="4800" dirty="0"/>
              <a:t>cenas </a:t>
            </a:r>
            <a:r>
              <a:rPr lang="lv-LV" sz="4800" dirty="0" smtClean="0"/>
              <a:t>noteikšana</a:t>
            </a:r>
            <a:endParaRPr lang="lv-LV" sz="4800" dirty="0"/>
          </a:p>
        </p:txBody>
      </p:sp>
    </p:spTree>
    <p:extLst>
      <p:ext uri="{BB962C8B-B14F-4D97-AF65-F5344CB8AC3E}">
        <p14:creationId xmlns:p14="http://schemas.microsoft.com/office/powerpoint/2010/main" val="19297759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Kāpēc problēma?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lv-LV" dirty="0" smtClean="0"/>
          </a:p>
          <a:p>
            <a:r>
              <a:rPr lang="lv-LV" dirty="0" smtClean="0"/>
              <a:t>Cenas </a:t>
            </a:r>
            <a:r>
              <a:rPr lang="lv-LV" dirty="0"/>
              <a:t>lomas </a:t>
            </a:r>
            <a:r>
              <a:rPr lang="lv-LV" dirty="0" smtClean="0"/>
              <a:t>palielināšanās</a:t>
            </a:r>
          </a:p>
          <a:p>
            <a:pPr marL="0" indent="0">
              <a:buNone/>
            </a:pPr>
            <a:endParaRPr lang="lv-LV" dirty="0"/>
          </a:p>
          <a:p>
            <a:r>
              <a:rPr lang="lv-LV" dirty="0"/>
              <a:t>Cenu veidošanas vides izmaiņas globalizācijas </a:t>
            </a:r>
            <a:r>
              <a:rPr lang="lv-LV" dirty="0" smtClean="0"/>
              <a:t>ietekmē</a:t>
            </a:r>
          </a:p>
          <a:p>
            <a:pPr marL="0" indent="0">
              <a:buNone/>
            </a:pPr>
            <a:endParaRPr lang="lv-LV" dirty="0"/>
          </a:p>
          <a:p>
            <a:r>
              <a:rPr lang="lv-LV" dirty="0"/>
              <a:t>Tehnoloģiju veicināta tirgus pārskatāmība</a:t>
            </a:r>
          </a:p>
          <a:p>
            <a:endParaRPr lang="lv-LV" dirty="0"/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2688781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lv-LV" i="1" dirty="0" smtClean="0"/>
          </a:p>
          <a:p>
            <a:r>
              <a:rPr lang="lv-LV" i="1" dirty="0" smtClean="0"/>
              <a:t>Nav </a:t>
            </a:r>
            <a:r>
              <a:rPr lang="lv-LV" i="1" dirty="0"/>
              <a:t>svarīgāka procesa, kā ceļš kādā biznesā pieņem cenu veidošanas lēmumus. </a:t>
            </a:r>
            <a:r>
              <a:rPr lang="lv-LV" i="1" dirty="0" smtClean="0"/>
              <a:t>Konkurētspējīga </a:t>
            </a:r>
            <a:r>
              <a:rPr lang="lv-LV" i="1" dirty="0"/>
              <a:t>cenu veidošana ieņems centrālo vietu</a:t>
            </a:r>
            <a:r>
              <a:rPr lang="lv-LV" dirty="0"/>
              <a:t> (Kuyumcu, </a:t>
            </a:r>
            <a:r>
              <a:rPr lang="lv-LV" dirty="0" smtClean="0"/>
              <a:t>2007</a:t>
            </a:r>
            <a:r>
              <a:rPr lang="lv-LV" i="1" dirty="0" smtClean="0"/>
              <a:t>)</a:t>
            </a:r>
          </a:p>
          <a:p>
            <a:r>
              <a:rPr lang="lv-LV" dirty="0"/>
              <a:t> </a:t>
            </a:r>
            <a:r>
              <a:rPr lang="lv-LV" i="1" dirty="0"/>
              <a:t>Uzņēmumi ir izaicinājuma un plašu iespējas priekšā, jo patērētāji ne tikai noraida apšaubāmas cenas, bet arī fundamentālo pieeju pelnīt</a:t>
            </a:r>
            <a:r>
              <a:rPr lang="lv-LV" dirty="0"/>
              <a:t> (Bertini, Gourville, 2012,</a:t>
            </a:r>
            <a:r>
              <a:rPr lang="lv-LV" i="1" dirty="0"/>
              <a:t>).</a:t>
            </a:r>
            <a:endParaRPr lang="lv-LV" dirty="0"/>
          </a:p>
          <a:p>
            <a:r>
              <a:rPr lang="lv-LV" i="1" dirty="0"/>
              <a:t>Patiesi cenu veidošana ir patiesības moments it visā ko uzņēmums dara. Jaunās tehnoloģijas un globalizācija ir mainījusi tirgus vidi, konkurence turpina pieaugt un fokuss šajā konkurencē ir galvenokārt uz cenām</a:t>
            </a:r>
            <a:r>
              <a:rPr lang="lv-LV" dirty="0"/>
              <a:t> (Raju, Zhang, 2012).</a:t>
            </a:r>
          </a:p>
          <a:p>
            <a:endParaRPr lang="lv-LV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35169"/>
            <a:ext cx="2971800" cy="1641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93928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dirty="0"/>
              <a:t>Š</a:t>
            </a:r>
            <a:r>
              <a:rPr lang="lv-LV" dirty="0" smtClean="0"/>
              <a:t>odienas </a:t>
            </a:r>
            <a:r>
              <a:rPr lang="lv-LV" dirty="0"/>
              <a:t>mainīgajā biznesa </a:t>
            </a:r>
            <a:r>
              <a:rPr lang="lv-LV" dirty="0" smtClean="0"/>
              <a:t>vidē nepieciešams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lv-LV" dirty="0"/>
              <a:t>Patērētāja viedokļa izpratne</a:t>
            </a:r>
          </a:p>
          <a:p>
            <a:r>
              <a:rPr lang="lv-LV" dirty="0"/>
              <a:t>Dinamiska cenošana</a:t>
            </a:r>
          </a:p>
          <a:p>
            <a:r>
              <a:rPr lang="lv-LV" dirty="0" smtClean="0"/>
              <a:t>Labi </a:t>
            </a:r>
            <a:r>
              <a:rPr lang="lv-LV" dirty="0"/>
              <a:t>izstrādāts cenošanas </a:t>
            </a:r>
            <a:r>
              <a:rPr lang="lv-LV" dirty="0" smtClean="0"/>
              <a:t>mehānisms</a:t>
            </a:r>
          </a:p>
          <a:p>
            <a:pPr lvl="1"/>
            <a:r>
              <a:rPr lang="lv-LV" dirty="0" smtClean="0"/>
              <a:t>spējīgs </a:t>
            </a:r>
            <a:r>
              <a:rPr lang="lv-LV" dirty="0"/>
              <a:t>reaģēt tirgus mainīgajos apstākļos bez </a:t>
            </a:r>
            <a:r>
              <a:rPr lang="lv-LV" dirty="0" smtClean="0"/>
              <a:t>kavēšanās</a:t>
            </a:r>
          </a:p>
          <a:p>
            <a:pPr marL="274320" lvl="1" indent="0">
              <a:buNone/>
            </a:pPr>
            <a:endParaRPr lang="lv-LV" dirty="0"/>
          </a:p>
          <a:p>
            <a:r>
              <a:rPr lang="lv-LV" dirty="0"/>
              <a:t>C</a:t>
            </a:r>
            <a:r>
              <a:rPr lang="lv-LV" dirty="0" smtClean="0"/>
              <a:t>enošanas </a:t>
            </a:r>
            <a:r>
              <a:rPr lang="lv-LV" dirty="0"/>
              <a:t>sistēmas izveide un </a:t>
            </a:r>
            <a:r>
              <a:rPr lang="lv-LV" dirty="0" smtClean="0"/>
              <a:t>vadīšana, kas </a:t>
            </a:r>
            <a:r>
              <a:rPr lang="lv-LV" dirty="0"/>
              <a:t>palielinās cenošanas </a:t>
            </a:r>
            <a:r>
              <a:rPr lang="lv-LV" dirty="0" smtClean="0"/>
              <a:t>efektivitāti</a:t>
            </a:r>
            <a:endParaRPr lang="lv-LV" dirty="0"/>
          </a:p>
          <a:p>
            <a:endParaRPr lang="lv-LV" dirty="0" smtClean="0"/>
          </a:p>
          <a:p>
            <a:r>
              <a:rPr lang="lv-LV" sz="2400" i="1" dirty="0" smtClean="0"/>
              <a:t>Uzņemumiem ir jāizmanto dažādas pieejas cenošanā – stratēģijas, taktikas un cenu prezentēšanas pieāvājumus, lai labāk komunicētu par piedāvājuma vērtību balstoties uz klientu kulturālajām līdzībam un atškirībām (Grewal&amp;Roggeveen&amp;Coumpeau, 2011) </a:t>
            </a:r>
            <a:endParaRPr lang="lv-LV" sz="2400" i="1" dirty="0"/>
          </a:p>
        </p:txBody>
      </p:sp>
    </p:spTree>
    <p:extLst>
      <p:ext uri="{BB962C8B-B14F-4D97-AF65-F5344CB8AC3E}">
        <p14:creationId xmlns:p14="http://schemas.microsoft.com/office/powerpoint/2010/main" val="2919580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19200"/>
            <a:ext cx="9144000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457200" y="228600"/>
            <a:ext cx="8153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v-LV" sz="2400" dirty="0" smtClean="0"/>
              <a:t>Cenu veidošanas procesa izstrādes vadības modelis</a:t>
            </a:r>
            <a:endParaRPr lang="lv-LV" sz="2400" dirty="0"/>
          </a:p>
        </p:txBody>
      </p:sp>
    </p:spTree>
    <p:extLst>
      <p:ext uri="{BB962C8B-B14F-4D97-AF65-F5344CB8AC3E}">
        <p14:creationId xmlns:p14="http://schemas.microsoft.com/office/powerpoint/2010/main" val="1992296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dirty="0"/>
              <a:t>Lai realizētu cenu pārvaldības organizēšanu uzņēmumā ir svarīgi ievērot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lv-LV" dirty="0"/>
              <a:t>1) augstākās vadības atbalsts cenu veidošanas procesā;</a:t>
            </a:r>
          </a:p>
          <a:p>
            <a:r>
              <a:rPr lang="lv-LV" dirty="0"/>
              <a:t>2) skaidri definēts process un atbildība;</a:t>
            </a:r>
          </a:p>
          <a:p>
            <a:r>
              <a:rPr lang="lv-LV" dirty="0"/>
              <a:t>3) cenu informācijas sistemātiska izveide un apstrāde;</a:t>
            </a:r>
          </a:p>
          <a:p>
            <a:r>
              <a:rPr lang="lv-LV" dirty="0"/>
              <a:t>4) cenu veidošanas zināšanu attīstīšana;</a:t>
            </a:r>
          </a:p>
          <a:p>
            <a:r>
              <a:rPr lang="lv-LV" dirty="0"/>
              <a:t>5) cenu veidošanas infrastruktūras izveide.</a:t>
            </a: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4420507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Fokus grupas diskusijas rezultāti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lv-LV" dirty="0"/>
              <a:t>Cenu veidošanā balstās uz galvenajiem </a:t>
            </a:r>
            <a:r>
              <a:rPr lang="lv-LV" dirty="0" smtClean="0"/>
              <a:t>elementiem</a:t>
            </a:r>
          </a:p>
          <a:p>
            <a:pPr lvl="1"/>
            <a:r>
              <a:rPr lang="lv-LV" dirty="0" smtClean="0"/>
              <a:t>taču </a:t>
            </a:r>
            <a:r>
              <a:rPr lang="lv-LV" dirty="0"/>
              <a:t>praksē netiek lietotas cenu noteikšanas </a:t>
            </a:r>
            <a:r>
              <a:rPr lang="lv-LV" dirty="0" smtClean="0"/>
              <a:t>shēmas</a:t>
            </a:r>
            <a:endParaRPr lang="lv-LV" dirty="0"/>
          </a:p>
          <a:p>
            <a:r>
              <a:rPr lang="lv-LV" dirty="0"/>
              <a:t>Reālo cenu diktē tirgus, uzņēmumi ir spiesti pielāgoties </a:t>
            </a:r>
            <a:r>
              <a:rPr lang="lv-LV" dirty="0" smtClean="0"/>
              <a:t>tirgum</a:t>
            </a:r>
          </a:p>
          <a:p>
            <a:pPr lvl="1"/>
            <a:r>
              <a:rPr lang="lv-LV" dirty="0" smtClean="0"/>
              <a:t> nepieciešamību </a:t>
            </a:r>
            <a:r>
              <a:rPr lang="lv-LV" dirty="0"/>
              <a:t>strādāt ar konkrētām </a:t>
            </a:r>
            <a:r>
              <a:rPr lang="lv-LV" dirty="0" smtClean="0"/>
              <a:t>izmaksām </a:t>
            </a:r>
          </a:p>
          <a:p>
            <a:r>
              <a:rPr lang="lv-LV" dirty="0" smtClean="0"/>
              <a:t>Ir </a:t>
            </a:r>
            <a:r>
              <a:rPr lang="lv-LV" dirty="0"/>
              <a:t>svarīgi apzināties savu pozīciju </a:t>
            </a:r>
            <a:r>
              <a:rPr lang="lv-LV" dirty="0" smtClean="0"/>
              <a:t>tirgū</a:t>
            </a:r>
          </a:p>
          <a:p>
            <a:pPr lvl="1"/>
            <a:r>
              <a:rPr lang="lv-LV" dirty="0" smtClean="0"/>
              <a:t>vienmēr </a:t>
            </a:r>
            <a:r>
              <a:rPr lang="lv-LV" dirty="0"/>
              <a:t>ir jābūt inovatīviem attīstot produktu un veidojot cenu.</a:t>
            </a:r>
          </a:p>
          <a:p>
            <a:r>
              <a:rPr lang="lv-LV" dirty="0" smtClean="0"/>
              <a:t>Būtisks </a:t>
            </a:r>
            <a:r>
              <a:rPr lang="lv-LV" dirty="0"/>
              <a:t>moments ir cenu veidošanas procesa </a:t>
            </a:r>
            <a:r>
              <a:rPr lang="lv-LV" dirty="0" smtClean="0"/>
              <a:t>kontrole</a:t>
            </a:r>
          </a:p>
          <a:p>
            <a:pPr lvl="1"/>
            <a:r>
              <a:rPr lang="lv-LV" dirty="0" smtClean="0"/>
              <a:t>Ir </a:t>
            </a:r>
            <a:r>
              <a:rPr lang="lv-LV" dirty="0"/>
              <a:t>jābūt piesardzīgiem ar cenu diskrimināciju, </a:t>
            </a:r>
            <a:r>
              <a:rPr lang="lv-LV" dirty="0" smtClean="0"/>
              <a:t>cenu </a:t>
            </a:r>
            <a:r>
              <a:rPr lang="lv-LV" dirty="0"/>
              <a:t>pār </a:t>
            </a:r>
            <a:r>
              <a:rPr lang="lv-LV" dirty="0" smtClean="0"/>
              <a:t>redzamību</a:t>
            </a:r>
            <a:endParaRPr lang="lv-LV" dirty="0"/>
          </a:p>
          <a:p>
            <a:r>
              <a:rPr lang="lv-LV" dirty="0"/>
              <a:t>Cenu veidošanas vadības sistēmu ieviest ir </a:t>
            </a:r>
            <a:r>
              <a:rPr lang="lv-LV" dirty="0" smtClean="0"/>
              <a:t>lietderīgi</a:t>
            </a:r>
          </a:p>
          <a:p>
            <a:pPr lvl="1"/>
            <a:r>
              <a:rPr lang="lv-LV" dirty="0" smtClean="0"/>
              <a:t>Būtiski </a:t>
            </a:r>
            <a:r>
              <a:rPr lang="lv-LV" dirty="0"/>
              <a:t>ir realizēt ieviešamās sistēmas posmu skaidrošanu.</a:t>
            </a: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7407586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62000"/>
          </a:xfrm>
        </p:spPr>
        <p:txBody>
          <a:bodyPr/>
          <a:lstStyle/>
          <a:p>
            <a:r>
              <a:rPr lang="lv-LV" dirty="0" smtClean="0"/>
              <a:t>Cenošanas </a:t>
            </a:r>
            <a:r>
              <a:rPr lang="lv-LV" dirty="0" smtClean="0"/>
              <a:t>prakse Latvijā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lv-LV" dirty="0" smtClean="0"/>
              <a:t>Cenošanas prikešrocību neizmantošanas apstākļi</a:t>
            </a:r>
          </a:p>
          <a:p>
            <a:pPr lvl="1"/>
            <a:r>
              <a:rPr lang="lv-LV" dirty="0" smtClean="0"/>
              <a:t>Inormācijas trūkums</a:t>
            </a:r>
          </a:p>
          <a:p>
            <a:pPr lvl="1"/>
            <a:r>
              <a:rPr lang="lv-LV" dirty="0" smtClean="0"/>
              <a:t>Pieredzes trūkums</a:t>
            </a:r>
          </a:p>
          <a:p>
            <a:pPr lvl="1"/>
            <a:r>
              <a:rPr lang="lv-LV" dirty="0" smtClean="0"/>
              <a:t>Uzņēmības ieviest ko jaunu trūkums</a:t>
            </a:r>
          </a:p>
          <a:p>
            <a:r>
              <a:rPr lang="lv-LV" dirty="0"/>
              <a:t>Problēmas</a:t>
            </a:r>
          </a:p>
          <a:p>
            <a:pPr lvl="1"/>
            <a:r>
              <a:rPr lang="lv-LV" dirty="0" smtClean="0"/>
              <a:t>Resursu pieejamība un to cenu svārstības</a:t>
            </a:r>
          </a:p>
          <a:p>
            <a:pPr lvl="1"/>
            <a:r>
              <a:rPr lang="lv-LV" dirty="0" smtClean="0"/>
              <a:t>Nepamatoti zemu cenu noteikšana</a:t>
            </a:r>
          </a:p>
          <a:p>
            <a:pPr lvl="1"/>
            <a:r>
              <a:rPr lang="lv-LV" dirty="0" smtClean="0"/>
              <a:t>Vāja izpēte</a:t>
            </a:r>
          </a:p>
          <a:p>
            <a:r>
              <a:rPr lang="lv-LV" dirty="0" smtClean="0"/>
              <a:t>Uzņēmumu vadītāju iesaiste</a:t>
            </a:r>
          </a:p>
          <a:p>
            <a:pPr lvl="1"/>
            <a:r>
              <a:rPr lang="lv-LV" dirty="0" smtClean="0"/>
              <a:t>Pastāv nereti</a:t>
            </a:r>
          </a:p>
          <a:p>
            <a:pPr lvl="1"/>
            <a:r>
              <a:rPr lang="lv-LV" dirty="0" smtClean="0"/>
              <a:t>Nepietiekamas zināšanas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9398162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577</TotalTime>
  <Words>459</Words>
  <Application>Microsoft Office PowerPoint</Application>
  <PresentationFormat>On-screen Show (4:3)</PresentationFormat>
  <Paragraphs>112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Origin</vt:lpstr>
      <vt:lpstr>Cenu veidošanas procesu vadība  mūsdienu mainīgajā biznesa vidē  Pricing Process Management in a Changing Business Environment   </vt:lpstr>
      <vt:lpstr>21. gadsimta viena no būtiskajām problēmām </vt:lpstr>
      <vt:lpstr>Kāpēc problēma?</vt:lpstr>
      <vt:lpstr>PowerPoint Presentation</vt:lpstr>
      <vt:lpstr>Šodienas mainīgajā biznesa vidē nepieciešams</vt:lpstr>
      <vt:lpstr>PowerPoint Presentation</vt:lpstr>
      <vt:lpstr>Lai realizētu cenu pārvaldības organizēšanu uzņēmumā ir svarīgi ievērot</vt:lpstr>
      <vt:lpstr>Fokus grupas diskusijas rezultāti</vt:lpstr>
      <vt:lpstr>Cenošanas prakse Latvijā</vt:lpstr>
      <vt:lpstr>Cenošana prakse Latvijā</vt:lpstr>
      <vt:lpstr>Cenu veidošanas procesu  vadības modeļa pielietojums praksē  interviju rezultātu apkopojums </vt:lpstr>
      <vt:lpstr>Kas ir svarīgi šodien?</vt:lpstr>
      <vt:lpstr>Ieguvumi no modeļa ieviešanas</vt:lpstr>
      <vt:lpstr>Secinājumi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Ieva</dc:creator>
  <cp:lastModifiedBy>Ieva</cp:lastModifiedBy>
  <cp:revision>60</cp:revision>
  <cp:lastPrinted>2015-05-08T06:06:07Z</cp:lastPrinted>
  <dcterms:created xsi:type="dcterms:W3CDTF">2006-08-16T00:00:00Z</dcterms:created>
  <dcterms:modified xsi:type="dcterms:W3CDTF">2015-05-11T18:10:48Z</dcterms:modified>
</cp:coreProperties>
</file>