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9" r:id="rId3"/>
    <p:sldId id="268" r:id="rId4"/>
    <p:sldId id="281" r:id="rId5"/>
    <p:sldId id="270" r:id="rId6"/>
    <p:sldId id="269" r:id="rId7"/>
    <p:sldId id="261" r:id="rId8"/>
    <p:sldId id="258" r:id="rId9"/>
    <p:sldId id="262" r:id="rId10"/>
    <p:sldId id="257" r:id="rId11"/>
    <p:sldId id="274" r:id="rId12"/>
    <p:sldId id="272" r:id="rId13"/>
    <p:sldId id="282" r:id="rId14"/>
    <p:sldId id="275" r:id="rId15"/>
    <p:sldId id="276" r:id="rId16"/>
    <p:sldId id="277" r:id="rId17"/>
    <p:sldId id="278" r:id="rId18"/>
    <p:sldId id="279" r:id="rId19"/>
    <p:sldId id="265" r:id="rId20"/>
    <p:sldId id="271" r:id="rId21"/>
    <p:sldId id="280" r:id="rId22"/>
    <p:sldId id="264" r:id="rId23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85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F6357C-6BED-4D89-96C1-87F23C5B5D08}" type="doc">
      <dgm:prSet loTypeId="urn:microsoft.com/office/officeart/2005/8/layout/p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lv-LV"/>
        </a:p>
      </dgm:t>
    </dgm:pt>
    <dgm:pt modelId="{A1DEE12B-FDA4-4975-AAF2-D3DC1C6B3DDE}">
      <dgm:prSet phldrT="[Text]"/>
      <dgm:spPr/>
      <dgm:t>
        <a:bodyPr/>
        <a:lstStyle/>
        <a:p>
          <a:r>
            <a:rPr lang="lv-LV" dirty="0" smtClean="0"/>
            <a:t>Likumi</a:t>
          </a:r>
          <a:endParaRPr lang="lv-LV" dirty="0"/>
        </a:p>
      </dgm:t>
    </dgm:pt>
    <dgm:pt modelId="{051A47B8-17FE-410D-A46B-DB8051338AB8}" type="parTrans" cxnId="{699F51B7-F6F2-491D-A187-F8B72F3D24C6}">
      <dgm:prSet/>
      <dgm:spPr/>
      <dgm:t>
        <a:bodyPr/>
        <a:lstStyle/>
        <a:p>
          <a:endParaRPr lang="lv-LV"/>
        </a:p>
      </dgm:t>
    </dgm:pt>
    <dgm:pt modelId="{271BD52D-CCD3-4279-B6B2-E36D9B501016}" type="sibTrans" cxnId="{699F51B7-F6F2-491D-A187-F8B72F3D24C6}">
      <dgm:prSet/>
      <dgm:spPr/>
      <dgm:t>
        <a:bodyPr/>
        <a:lstStyle/>
        <a:p>
          <a:endParaRPr lang="lv-LV"/>
        </a:p>
      </dgm:t>
    </dgm:pt>
    <dgm:pt modelId="{FC782599-CD42-4CFE-95E4-91ED360495A0}">
      <dgm:prSet phldrT="[Text]"/>
      <dgm:spPr/>
      <dgm:t>
        <a:bodyPr/>
        <a:lstStyle/>
        <a:p>
          <a:r>
            <a:rPr lang="lv-LV" dirty="0" smtClean="0"/>
            <a:t>Lauku ceļotājs</a:t>
          </a:r>
          <a:endParaRPr lang="lv-LV" dirty="0"/>
        </a:p>
      </dgm:t>
    </dgm:pt>
    <dgm:pt modelId="{E1BF7C2B-0638-4F55-ADA2-4721BD087E25}" type="parTrans" cxnId="{7A58F8CF-D235-4B98-9095-560D5340C2BB}">
      <dgm:prSet/>
      <dgm:spPr/>
      <dgm:t>
        <a:bodyPr/>
        <a:lstStyle/>
        <a:p>
          <a:endParaRPr lang="lv-LV"/>
        </a:p>
      </dgm:t>
    </dgm:pt>
    <dgm:pt modelId="{AF96553A-9856-4560-8ED0-1DA6AD6F744D}" type="sibTrans" cxnId="{7A58F8CF-D235-4B98-9095-560D5340C2BB}">
      <dgm:prSet/>
      <dgm:spPr/>
      <dgm:t>
        <a:bodyPr/>
        <a:lstStyle/>
        <a:p>
          <a:endParaRPr lang="lv-LV"/>
        </a:p>
      </dgm:t>
    </dgm:pt>
    <dgm:pt modelId="{1B9FB02E-141D-45B3-A711-374E4A6CCDE0}">
      <dgm:prSet phldrT="[Text]"/>
      <dgm:spPr/>
      <dgm:t>
        <a:bodyPr/>
        <a:lstStyle/>
        <a:p>
          <a:r>
            <a:rPr lang="lv-LV" dirty="0" smtClean="0"/>
            <a:t>GNP</a:t>
          </a:r>
          <a:endParaRPr lang="lv-LV" dirty="0"/>
        </a:p>
      </dgm:t>
    </dgm:pt>
    <dgm:pt modelId="{AD4C03B0-807A-440D-8E96-F3C1A75CBC73}" type="parTrans" cxnId="{6B883AAC-B157-42DF-9B6A-07A49FB40F1F}">
      <dgm:prSet/>
      <dgm:spPr/>
      <dgm:t>
        <a:bodyPr/>
        <a:lstStyle/>
        <a:p>
          <a:endParaRPr lang="lv-LV"/>
        </a:p>
      </dgm:t>
    </dgm:pt>
    <dgm:pt modelId="{01939E76-0727-4771-AF78-165BC1DDDBBC}" type="sibTrans" cxnId="{6B883AAC-B157-42DF-9B6A-07A49FB40F1F}">
      <dgm:prSet/>
      <dgm:spPr/>
      <dgm:t>
        <a:bodyPr/>
        <a:lstStyle/>
        <a:p>
          <a:endParaRPr lang="lv-LV"/>
        </a:p>
      </dgm:t>
    </dgm:pt>
    <dgm:pt modelId="{FBF0C25D-87CF-4845-9DAD-5098D27DC085}">
      <dgm:prSet phldrT="[Text]"/>
      <dgm:spPr/>
      <dgm:t>
        <a:bodyPr/>
        <a:lstStyle/>
        <a:p>
          <a:r>
            <a:rPr lang="lv-LV" dirty="0" smtClean="0"/>
            <a:t>Uzņēmēji</a:t>
          </a:r>
          <a:endParaRPr lang="lv-LV" dirty="0"/>
        </a:p>
      </dgm:t>
    </dgm:pt>
    <dgm:pt modelId="{366F72B1-DC90-4F6C-A17A-7EF44DB522B4}" type="parTrans" cxnId="{860A1472-165C-43FD-9BD8-B2E649EDADB5}">
      <dgm:prSet/>
      <dgm:spPr/>
      <dgm:t>
        <a:bodyPr/>
        <a:lstStyle/>
        <a:p>
          <a:endParaRPr lang="lv-LV"/>
        </a:p>
      </dgm:t>
    </dgm:pt>
    <dgm:pt modelId="{19D0FB5F-3A3D-436C-9E6B-ACCBD5E3901A}" type="sibTrans" cxnId="{860A1472-165C-43FD-9BD8-B2E649EDADB5}">
      <dgm:prSet/>
      <dgm:spPr/>
      <dgm:t>
        <a:bodyPr/>
        <a:lstStyle/>
        <a:p>
          <a:endParaRPr lang="lv-LV"/>
        </a:p>
      </dgm:t>
    </dgm:pt>
    <dgm:pt modelId="{4AB2F25D-5D3F-4183-997D-DA3254CA7773}">
      <dgm:prSet phldrT="[Text]"/>
      <dgm:spPr/>
      <dgm:t>
        <a:bodyPr/>
        <a:lstStyle/>
        <a:p>
          <a:r>
            <a:rPr lang="lv-LV" dirty="0" smtClean="0"/>
            <a:t>Tūristi</a:t>
          </a:r>
          <a:endParaRPr lang="lv-LV" dirty="0"/>
        </a:p>
      </dgm:t>
    </dgm:pt>
    <dgm:pt modelId="{4BC0E589-BC9D-423C-AD70-9294FF209B14}" type="parTrans" cxnId="{3B28A1DC-E77F-4CF7-8D34-C34D1D537BDE}">
      <dgm:prSet/>
      <dgm:spPr/>
      <dgm:t>
        <a:bodyPr/>
        <a:lstStyle/>
        <a:p>
          <a:endParaRPr lang="lv-LV"/>
        </a:p>
      </dgm:t>
    </dgm:pt>
    <dgm:pt modelId="{C0A88C42-67F0-4622-905D-88F0BBDAE0A3}" type="sibTrans" cxnId="{3B28A1DC-E77F-4CF7-8D34-C34D1D537BDE}">
      <dgm:prSet/>
      <dgm:spPr/>
      <dgm:t>
        <a:bodyPr/>
        <a:lstStyle/>
        <a:p>
          <a:endParaRPr lang="lv-LV"/>
        </a:p>
      </dgm:t>
    </dgm:pt>
    <dgm:pt modelId="{7EC213FD-2DD1-4F39-8A17-E1C63E9347FC}" type="pres">
      <dgm:prSet presAssocID="{9FF6357C-6BED-4D89-96C1-87F23C5B5D0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F19D63AA-284D-4763-97DF-2D9DD1A7C5BE}" type="pres">
      <dgm:prSet presAssocID="{A1DEE12B-FDA4-4975-AAF2-D3DC1C6B3DDE}" presName="compNode" presStyleCnt="0"/>
      <dgm:spPr/>
    </dgm:pt>
    <dgm:pt modelId="{1DA8F365-A110-4BE8-858A-E87D5AF47E94}" type="pres">
      <dgm:prSet presAssocID="{A1DEE12B-FDA4-4975-AAF2-D3DC1C6B3DDE}" presName="pictRect" presStyleLbl="node1" presStyleIdx="0" presStyleCnt="5" custScaleX="121207" custScaleY="93354" custLinFactNeighborX="45573" custLinFactNeighborY="474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C3ABEA4-8110-4F14-80F2-4F926DED4B7C}" type="pres">
      <dgm:prSet presAssocID="{A1DEE12B-FDA4-4975-AAF2-D3DC1C6B3DDE}" presName="textRect" presStyleLbl="revTx" presStyleIdx="0" presStyleCnt="5" custScaleX="42353" custScaleY="43257" custLinFactNeighborX="49088" custLinFactNeighborY="-35589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55DB9E9F-4BA2-4108-832B-5FA1337C1842}" type="pres">
      <dgm:prSet presAssocID="{271BD52D-CCD3-4279-B6B2-E36D9B501016}" presName="sibTrans" presStyleLbl="sibTrans2D1" presStyleIdx="0" presStyleCnt="0"/>
      <dgm:spPr/>
      <dgm:t>
        <a:bodyPr/>
        <a:lstStyle/>
        <a:p>
          <a:endParaRPr lang="lv-LV"/>
        </a:p>
      </dgm:t>
    </dgm:pt>
    <dgm:pt modelId="{C0246040-6FE1-474C-80FA-589BE9CDE3CF}" type="pres">
      <dgm:prSet presAssocID="{FC782599-CD42-4CFE-95E4-91ED360495A0}" presName="compNode" presStyleCnt="0"/>
      <dgm:spPr/>
    </dgm:pt>
    <dgm:pt modelId="{8AD887EE-8AAC-45B5-AA19-2B79F1C8A03D}" type="pres">
      <dgm:prSet presAssocID="{FC782599-CD42-4CFE-95E4-91ED360495A0}" presName="pictRect" presStyleLbl="node1" presStyleIdx="1" presStyleCnt="5" custScaleX="96216" custScaleY="85778" custLinFactNeighborX="24208" custLinFactNeighborY="719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4AC0CC4-4DA9-4D3D-A1F3-7E24877C5A66}" type="pres">
      <dgm:prSet presAssocID="{FC782599-CD42-4CFE-95E4-91ED360495A0}" presName="textRect" presStyleLbl="revTx" presStyleIdx="1" presStyleCnt="5" custScaleX="92328" custScaleY="53071" custLinFactNeighborX="29415" custLinFactNeighborY="-38442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2BE86A1A-3D30-4D10-B72E-C98E6D103779}" type="pres">
      <dgm:prSet presAssocID="{AF96553A-9856-4560-8ED0-1DA6AD6F744D}" presName="sibTrans" presStyleLbl="sibTrans2D1" presStyleIdx="0" presStyleCnt="0"/>
      <dgm:spPr/>
      <dgm:t>
        <a:bodyPr/>
        <a:lstStyle/>
        <a:p>
          <a:endParaRPr lang="lv-LV"/>
        </a:p>
      </dgm:t>
    </dgm:pt>
    <dgm:pt modelId="{F257B533-8C24-4D06-B0CF-7DE21A457E01}" type="pres">
      <dgm:prSet presAssocID="{1B9FB02E-141D-45B3-A711-374E4A6CCDE0}" presName="compNode" presStyleCnt="0"/>
      <dgm:spPr/>
    </dgm:pt>
    <dgm:pt modelId="{DE2B17CF-3158-4A53-8B64-90E834A82BC4}" type="pres">
      <dgm:prSet presAssocID="{1B9FB02E-141D-45B3-A711-374E4A6CCDE0}" presName="pictRect" presStyleLbl="node1" presStyleIdx="2" presStyleCnt="5" custScaleX="70988" custScaleY="98262" custLinFactX="-100000" custLinFactNeighborX="-155759" custLinFactNeighborY="620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A80035D-66C5-4460-B924-32E861B94D95}" type="pres">
      <dgm:prSet presAssocID="{1B9FB02E-141D-45B3-A711-374E4A6CCDE0}" presName="textRect" presStyleLbl="revTx" presStyleIdx="2" presStyleCnt="5" custScaleX="28097" custScaleY="43740" custLinFactX="-100000" custLinFactNeighborX="-157802" custLinFactNeighborY="-19044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CAD6F435-E029-4A18-B688-CB909FE62229}" type="pres">
      <dgm:prSet presAssocID="{01939E76-0727-4771-AF78-165BC1DDDBBC}" presName="sibTrans" presStyleLbl="sibTrans2D1" presStyleIdx="0" presStyleCnt="0"/>
      <dgm:spPr/>
      <dgm:t>
        <a:bodyPr/>
        <a:lstStyle/>
        <a:p>
          <a:endParaRPr lang="lv-LV"/>
        </a:p>
      </dgm:t>
    </dgm:pt>
    <dgm:pt modelId="{833B65B0-C85E-4D94-B6E1-E38B4DE870FF}" type="pres">
      <dgm:prSet presAssocID="{FBF0C25D-87CF-4845-9DAD-5098D27DC085}" presName="compNode" presStyleCnt="0"/>
      <dgm:spPr/>
    </dgm:pt>
    <dgm:pt modelId="{BD5B27FC-0BCC-4676-BE75-88C9DF96DB3F}" type="pres">
      <dgm:prSet presAssocID="{FBF0C25D-87CF-4845-9DAD-5098D27DC085}" presName="pictRect" presStyleLbl="node1" presStyleIdx="3" presStyleCnt="5" custLinFactNeighborX="-23950" custLinFactNeighborY="14013"/>
      <dgm:spPr>
        <a:blipFill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lv-LV"/>
        </a:p>
      </dgm:t>
    </dgm:pt>
    <dgm:pt modelId="{8E45FC74-14A6-4C03-8FC6-DEB58542F043}" type="pres">
      <dgm:prSet presAssocID="{FBF0C25D-87CF-4845-9DAD-5098D27DC085}" presName="textRect" presStyleLbl="revTx" presStyleIdx="3" presStyleCnt="5" custScaleY="50890" custLinFactNeighborX="-19244" custLinFactNeighborY="107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5579BF54-AB70-493B-A893-22513F5EDC4B}" type="pres">
      <dgm:prSet presAssocID="{19D0FB5F-3A3D-436C-9E6B-ACCBD5E3901A}" presName="sibTrans" presStyleLbl="sibTrans2D1" presStyleIdx="0" presStyleCnt="0"/>
      <dgm:spPr/>
      <dgm:t>
        <a:bodyPr/>
        <a:lstStyle/>
        <a:p>
          <a:endParaRPr lang="lv-LV"/>
        </a:p>
      </dgm:t>
    </dgm:pt>
    <dgm:pt modelId="{EC6F885C-7635-4037-A6B6-811C8BE4D3CB}" type="pres">
      <dgm:prSet presAssocID="{4AB2F25D-5D3F-4183-997D-DA3254CA7773}" presName="compNode" presStyleCnt="0"/>
      <dgm:spPr/>
    </dgm:pt>
    <dgm:pt modelId="{2404A07D-67C4-433F-B9AB-90EC371F9AE9}" type="pres">
      <dgm:prSet presAssocID="{4AB2F25D-5D3F-4183-997D-DA3254CA7773}" presName="pictRect" presStyleLbl="node1" presStyleIdx="4" presStyleCnt="5" custLinFactNeighborX="75981" custLinFactNeighborY="11534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2AE29B3B-8A24-45A5-ADB0-82999FEAFD0D}" type="pres">
      <dgm:prSet presAssocID="{4AB2F25D-5D3F-4183-997D-DA3254CA7773}" presName="textRect" presStyleLbl="revTx" presStyleIdx="4" presStyleCnt="5" custScaleX="42353" custScaleY="43257" custLinFactNeighborX="9467" custLinFactNeighborY="-98111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0DBB2954-ED9C-4AF1-BA32-A385DA72CEFE}" type="presOf" srcId="{19D0FB5F-3A3D-436C-9E6B-ACCBD5E3901A}" destId="{5579BF54-AB70-493B-A893-22513F5EDC4B}" srcOrd="0" destOrd="0" presId="urn:microsoft.com/office/officeart/2005/8/layout/pList1"/>
    <dgm:cxn modelId="{4828FCBF-BED1-408C-8DBB-AD3126A6093C}" type="presOf" srcId="{A1DEE12B-FDA4-4975-AAF2-D3DC1C6B3DDE}" destId="{1C3ABEA4-8110-4F14-80F2-4F926DED4B7C}" srcOrd="0" destOrd="0" presId="urn:microsoft.com/office/officeart/2005/8/layout/pList1"/>
    <dgm:cxn modelId="{6B883AAC-B157-42DF-9B6A-07A49FB40F1F}" srcId="{9FF6357C-6BED-4D89-96C1-87F23C5B5D08}" destId="{1B9FB02E-141D-45B3-A711-374E4A6CCDE0}" srcOrd="2" destOrd="0" parTransId="{AD4C03B0-807A-440D-8E96-F3C1A75CBC73}" sibTransId="{01939E76-0727-4771-AF78-165BC1DDDBBC}"/>
    <dgm:cxn modelId="{A643B737-5D6E-498F-809C-E3024104579D}" type="presOf" srcId="{FBF0C25D-87CF-4845-9DAD-5098D27DC085}" destId="{8E45FC74-14A6-4C03-8FC6-DEB58542F043}" srcOrd="0" destOrd="0" presId="urn:microsoft.com/office/officeart/2005/8/layout/pList1"/>
    <dgm:cxn modelId="{B781316C-471C-49AC-9DCF-8254FB80AEDE}" type="presOf" srcId="{9FF6357C-6BED-4D89-96C1-87F23C5B5D08}" destId="{7EC213FD-2DD1-4F39-8A17-E1C63E9347FC}" srcOrd="0" destOrd="0" presId="urn:microsoft.com/office/officeart/2005/8/layout/pList1"/>
    <dgm:cxn modelId="{DBD276FF-BF20-4A53-9456-DFB8BB327428}" type="presOf" srcId="{271BD52D-CCD3-4279-B6B2-E36D9B501016}" destId="{55DB9E9F-4BA2-4108-832B-5FA1337C1842}" srcOrd="0" destOrd="0" presId="urn:microsoft.com/office/officeart/2005/8/layout/pList1"/>
    <dgm:cxn modelId="{3B28A1DC-E77F-4CF7-8D34-C34D1D537BDE}" srcId="{9FF6357C-6BED-4D89-96C1-87F23C5B5D08}" destId="{4AB2F25D-5D3F-4183-997D-DA3254CA7773}" srcOrd="4" destOrd="0" parTransId="{4BC0E589-BC9D-423C-AD70-9294FF209B14}" sibTransId="{C0A88C42-67F0-4622-905D-88F0BBDAE0A3}"/>
    <dgm:cxn modelId="{50AB5BF5-7462-4E37-95E5-2D223C0737E9}" type="presOf" srcId="{AF96553A-9856-4560-8ED0-1DA6AD6F744D}" destId="{2BE86A1A-3D30-4D10-B72E-C98E6D103779}" srcOrd="0" destOrd="0" presId="urn:microsoft.com/office/officeart/2005/8/layout/pList1"/>
    <dgm:cxn modelId="{A5B53C36-607C-4BFD-A65A-90C47788D88F}" type="presOf" srcId="{1B9FB02E-141D-45B3-A711-374E4A6CCDE0}" destId="{5A80035D-66C5-4460-B924-32E861B94D95}" srcOrd="0" destOrd="0" presId="urn:microsoft.com/office/officeart/2005/8/layout/pList1"/>
    <dgm:cxn modelId="{B2E241CB-70E4-404C-907A-8121DF6929CA}" type="presOf" srcId="{FC782599-CD42-4CFE-95E4-91ED360495A0}" destId="{A4AC0CC4-4DA9-4D3D-A1F3-7E24877C5A66}" srcOrd="0" destOrd="0" presId="urn:microsoft.com/office/officeart/2005/8/layout/pList1"/>
    <dgm:cxn modelId="{860A1472-165C-43FD-9BD8-B2E649EDADB5}" srcId="{9FF6357C-6BED-4D89-96C1-87F23C5B5D08}" destId="{FBF0C25D-87CF-4845-9DAD-5098D27DC085}" srcOrd="3" destOrd="0" parTransId="{366F72B1-DC90-4F6C-A17A-7EF44DB522B4}" sibTransId="{19D0FB5F-3A3D-436C-9E6B-ACCBD5E3901A}"/>
    <dgm:cxn modelId="{D4D4C36C-4660-4ADF-BA31-20BAACAF9BDD}" type="presOf" srcId="{01939E76-0727-4771-AF78-165BC1DDDBBC}" destId="{CAD6F435-E029-4A18-B688-CB909FE62229}" srcOrd="0" destOrd="0" presId="urn:microsoft.com/office/officeart/2005/8/layout/pList1"/>
    <dgm:cxn modelId="{699F51B7-F6F2-491D-A187-F8B72F3D24C6}" srcId="{9FF6357C-6BED-4D89-96C1-87F23C5B5D08}" destId="{A1DEE12B-FDA4-4975-AAF2-D3DC1C6B3DDE}" srcOrd="0" destOrd="0" parTransId="{051A47B8-17FE-410D-A46B-DB8051338AB8}" sibTransId="{271BD52D-CCD3-4279-B6B2-E36D9B501016}"/>
    <dgm:cxn modelId="{7A58F8CF-D235-4B98-9095-560D5340C2BB}" srcId="{9FF6357C-6BED-4D89-96C1-87F23C5B5D08}" destId="{FC782599-CD42-4CFE-95E4-91ED360495A0}" srcOrd="1" destOrd="0" parTransId="{E1BF7C2B-0638-4F55-ADA2-4721BD087E25}" sibTransId="{AF96553A-9856-4560-8ED0-1DA6AD6F744D}"/>
    <dgm:cxn modelId="{1AF1973A-7446-4686-8F01-BEC8F8FE03B3}" type="presOf" srcId="{4AB2F25D-5D3F-4183-997D-DA3254CA7773}" destId="{2AE29B3B-8A24-45A5-ADB0-82999FEAFD0D}" srcOrd="0" destOrd="0" presId="urn:microsoft.com/office/officeart/2005/8/layout/pList1"/>
    <dgm:cxn modelId="{98295A0D-ED72-4B0C-AC29-EA4A6279AEC6}" type="presParOf" srcId="{7EC213FD-2DD1-4F39-8A17-E1C63E9347FC}" destId="{F19D63AA-284D-4763-97DF-2D9DD1A7C5BE}" srcOrd="0" destOrd="0" presId="urn:microsoft.com/office/officeart/2005/8/layout/pList1"/>
    <dgm:cxn modelId="{E02EBEB0-ED64-4A08-B97D-8244F8D9BBF8}" type="presParOf" srcId="{F19D63AA-284D-4763-97DF-2D9DD1A7C5BE}" destId="{1DA8F365-A110-4BE8-858A-E87D5AF47E94}" srcOrd="0" destOrd="0" presId="urn:microsoft.com/office/officeart/2005/8/layout/pList1"/>
    <dgm:cxn modelId="{43229F9D-3263-41C1-9E67-5355EEF5855B}" type="presParOf" srcId="{F19D63AA-284D-4763-97DF-2D9DD1A7C5BE}" destId="{1C3ABEA4-8110-4F14-80F2-4F926DED4B7C}" srcOrd="1" destOrd="0" presId="urn:microsoft.com/office/officeart/2005/8/layout/pList1"/>
    <dgm:cxn modelId="{95B14158-ED68-49BE-BDE0-A9946AF169FF}" type="presParOf" srcId="{7EC213FD-2DD1-4F39-8A17-E1C63E9347FC}" destId="{55DB9E9F-4BA2-4108-832B-5FA1337C1842}" srcOrd="1" destOrd="0" presId="urn:microsoft.com/office/officeart/2005/8/layout/pList1"/>
    <dgm:cxn modelId="{3D5A5847-D5D3-4886-872D-77AA88592DDA}" type="presParOf" srcId="{7EC213FD-2DD1-4F39-8A17-E1C63E9347FC}" destId="{C0246040-6FE1-474C-80FA-589BE9CDE3CF}" srcOrd="2" destOrd="0" presId="urn:microsoft.com/office/officeart/2005/8/layout/pList1"/>
    <dgm:cxn modelId="{E89032E4-3716-4501-8CE1-B38ACE6E1907}" type="presParOf" srcId="{C0246040-6FE1-474C-80FA-589BE9CDE3CF}" destId="{8AD887EE-8AAC-45B5-AA19-2B79F1C8A03D}" srcOrd="0" destOrd="0" presId="urn:microsoft.com/office/officeart/2005/8/layout/pList1"/>
    <dgm:cxn modelId="{B5046405-8A3D-4E5D-8C51-B345B872DD86}" type="presParOf" srcId="{C0246040-6FE1-474C-80FA-589BE9CDE3CF}" destId="{A4AC0CC4-4DA9-4D3D-A1F3-7E24877C5A66}" srcOrd="1" destOrd="0" presId="urn:microsoft.com/office/officeart/2005/8/layout/pList1"/>
    <dgm:cxn modelId="{25B8456B-5512-4CA4-8AF4-53AE0BB97366}" type="presParOf" srcId="{7EC213FD-2DD1-4F39-8A17-E1C63E9347FC}" destId="{2BE86A1A-3D30-4D10-B72E-C98E6D103779}" srcOrd="3" destOrd="0" presId="urn:microsoft.com/office/officeart/2005/8/layout/pList1"/>
    <dgm:cxn modelId="{3DD71B22-C877-44E4-9C77-5291DE8EA5C5}" type="presParOf" srcId="{7EC213FD-2DD1-4F39-8A17-E1C63E9347FC}" destId="{F257B533-8C24-4D06-B0CF-7DE21A457E01}" srcOrd="4" destOrd="0" presId="urn:microsoft.com/office/officeart/2005/8/layout/pList1"/>
    <dgm:cxn modelId="{CCE03ACE-FFCC-4675-A0CB-101604091918}" type="presParOf" srcId="{F257B533-8C24-4D06-B0CF-7DE21A457E01}" destId="{DE2B17CF-3158-4A53-8B64-90E834A82BC4}" srcOrd="0" destOrd="0" presId="urn:microsoft.com/office/officeart/2005/8/layout/pList1"/>
    <dgm:cxn modelId="{A8A67E6F-7B6B-4CF3-B909-87D1476B2B99}" type="presParOf" srcId="{F257B533-8C24-4D06-B0CF-7DE21A457E01}" destId="{5A80035D-66C5-4460-B924-32E861B94D95}" srcOrd="1" destOrd="0" presId="urn:microsoft.com/office/officeart/2005/8/layout/pList1"/>
    <dgm:cxn modelId="{C53CD53D-5A9B-4C73-AEB2-82B3C7AA6945}" type="presParOf" srcId="{7EC213FD-2DD1-4F39-8A17-E1C63E9347FC}" destId="{CAD6F435-E029-4A18-B688-CB909FE62229}" srcOrd="5" destOrd="0" presId="urn:microsoft.com/office/officeart/2005/8/layout/pList1"/>
    <dgm:cxn modelId="{A3EA6541-E814-48E5-BDEC-A517B2D5176E}" type="presParOf" srcId="{7EC213FD-2DD1-4F39-8A17-E1C63E9347FC}" destId="{833B65B0-C85E-4D94-B6E1-E38B4DE870FF}" srcOrd="6" destOrd="0" presId="urn:microsoft.com/office/officeart/2005/8/layout/pList1"/>
    <dgm:cxn modelId="{E7F0D473-C2F2-4509-8DF9-5CE56CF500E7}" type="presParOf" srcId="{833B65B0-C85E-4D94-B6E1-E38B4DE870FF}" destId="{BD5B27FC-0BCC-4676-BE75-88C9DF96DB3F}" srcOrd="0" destOrd="0" presId="urn:microsoft.com/office/officeart/2005/8/layout/pList1"/>
    <dgm:cxn modelId="{5D146CB5-9B9C-40E9-9205-6358FF394263}" type="presParOf" srcId="{833B65B0-C85E-4D94-B6E1-E38B4DE870FF}" destId="{8E45FC74-14A6-4C03-8FC6-DEB58542F043}" srcOrd="1" destOrd="0" presId="urn:microsoft.com/office/officeart/2005/8/layout/pList1"/>
    <dgm:cxn modelId="{DD10E11C-4273-48D8-B2F7-EE37E918720D}" type="presParOf" srcId="{7EC213FD-2DD1-4F39-8A17-E1C63E9347FC}" destId="{5579BF54-AB70-493B-A893-22513F5EDC4B}" srcOrd="7" destOrd="0" presId="urn:microsoft.com/office/officeart/2005/8/layout/pList1"/>
    <dgm:cxn modelId="{6A46E254-DF8D-4B47-A6B2-83AF319028BE}" type="presParOf" srcId="{7EC213FD-2DD1-4F39-8A17-E1C63E9347FC}" destId="{EC6F885C-7635-4037-A6B6-811C8BE4D3CB}" srcOrd="8" destOrd="0" presId="urn:microsoft.com/office/officeart/2005/8/layout/pList1"/>
    <dgm:cxn modelId="{E470722D-0701-4BB4-99FF-E2E56FC4A7D3}" type="presParOf" srcId="{EC6F885C-7635-4037-A6B6-811C8BE4D3CB}" destId="{2404A07D-67C4-433F-B9AB-90EC371F9AE9}" srcOrd="0" destOrd="0" presId="urn:microsoft.com/office/officeart/2005/8/layout/pList1"/>
    <dgm:cxn modelId="{85BE7C42-9B19-4B7C-9696-CE580A0D15F6}" type="presParOf" srcId="{EC6F885C-7635-4037-A6B6-811C8BE4D3CB}" destId="{2AE29B3B-8A24-45A5-ADB0-82999FEAFD0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1B9434-3CA5-4C82-9B32-8ACE8DB94FED}" type="datetimeFigureOut">
              <a:rPr lang="lv-LV" smtClean="0"/>
              <a:t>2015.05.08.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680B5-CA79-4147-B483-3E31A00B9B1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00384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680B5-CA79-4147-B483-3E31A00B9B18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8438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680B5-CA79-4147-B483-3E31A00B9B18}" type="slidenum">
              <a:rPr lang="lv-LV" smtClean="0"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407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796F-F912-4658-AC47-B4C98CB9F3BD}" type="datetimeFigureOut">
              <a:rPr lang="lv-LV" smtClean="0"/>
              <a:t>2015.05.08.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C700-87B3-4C2C-BF82-9483C3E0C92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47585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796F-F912-4658-AC47-B4C98CB9F3BD}" type="datetimeFigureOut">
              <a:rPr lang="lv-LV" smtClean="0"/>
              <a:t>2015.05.08.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C700-87B3-4C2C-BF82-9483C3E0C92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56274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796F-F912-4658-AC47-B4C98CB9F3BD}" type="datetimeFigureOut">
              <a:rPr lang="lv-LV" smtClean="0"/>
              <a:t>2015.05.08.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C700-87B3-4C2C-BF82-9483C3E0C92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87203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796F-F912-4658-AC47-B4C98CB9F3BD}" type="datetimeFigureOut">
              <a:rPr lang="lv-LV" smtClean="0"/>
              <a:t>2015.05.08.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C700-87B3-4C2C-BF82-9483C3E0C92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43939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796F-F912-4658-AC47-B4C98CB9F3BD}" type="datetimeFigureOut">
              <a:rPr lang="lv-LV" smtClean="0"/>
              <a:t>2015.05.08.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C700-87B3-4C2C-BF82-9483C3E0C92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04572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796F-F912-4658-AC47-B4C98CB9F3BD}" type="datetimeFigureOut">
              <a:rPr lang="lv-LV" smtClean="0"/>
              <a:t>2015.05.08.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C700-87B3-4C2C-BF82-9483C3E0C92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18350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796F-F912-4658-AC47-B4C98CB9F3BD}" type="datetimeFigureOut">
              <a:rPr lang="lv-LV" smtClean="0"/>
              <a:t>2015.05.08.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C700-87B3-4C2C-BF82-9483C3E0C92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30690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796F-F912-4658-AC47-B4C98CB9F3BD}" type="datetimeFigureOut">
              <a:rPr lang="lv-LV" smtClean="0"/>
              <a:t>2015.05.08.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C700-87B3-4C2C-BF82-9483C3E0C92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12354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796F-F912-4658-AC47-B4C98CB9F3BD}" type="datetimeFigureOut">
              <a:rPr lang="lv-LV" smtClean="0"/>
              <a:t>2015.05.08.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C700-87B3-4C2C-BF82-9483C3E0C92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92238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796F-F912-4658-AC47-B4C98CB9F3BD}" type="datetimeFigureOut">
              <a:rPr lang="lv-LV" smtClean="0"/>
              <a:t>2015.05.08.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C700-87B3-4C2C-BF82-9483C3E0C92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24548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796F-F912-4658-AC47-B4C98CB9F3BD}" type="datetimeFigureOut">
              <a:rPr lang="lv-LV" smtClean="0"/>
              <a:t>2015.05.08.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C700-87B3-4C2C-BF82-9483C3E0C92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1493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5796F-F912-4658-AC47-B4C98CB9F3BD}" type="datetimeFigureOut">
              <a:rPr lang="lv-LV" smtClean="0"/>
              <a:t>2015.05.08.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DC700-87B3-4C2C-BF82-9483C3E0C92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78463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3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http://www.gnp.lv/sites/default/files/imagecache/story_full/Gaujas_senleja_nolidm_500pix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brightnessContrast brigh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7" y="0"/>
            <a:ext cx="9144001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295400"/>
            <a:ext cx="8382000" cy="3124199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438150" algn="l"/>
                <a:tab pos="2865755" algn="ctr"/>
              </a:tabLst>
            </a:pPr>
            <a:r>
              <a:rPr lang="lv-LV" b="1" cap="all" dirty="0" smtClean="0">
                <a:effectLst/>
                <a:latin typeface="Cambria" pitchFamily="18" charset="0"/>
                <a:ea typeface="Calibri"/>
                <a:cs typeface="Times New Roman"/>
              </a:rPr>
              <a:t>Tūrisma uzņēmējdarbības vide īpaši aizsargājamās</a:t>
            </a:r>
            <a:r>
              <a:rPr lang="lv-LV" sz="4000" dirty="0">
                <a:latin typeface="Cambria" pitchFamily="18" charset="0"/>
                <a:ea typeface="Calibri"/>
                <a:cs typeface="Times New Roman"/>
              </a:rPr>
              <a:t/>
            </a:r>
            <a:br>
              <a:rPr lang="lv-LV" sz="4000" dirty="0">
                <a:latin typeface="Cambria" pitchFamily="18" charset="0"/>
                <a:ea typeface="Calibri"/>
                <a:cs typeface="Times New Roman"/>
              </a:rPr>
            </a:br>
            <a:r>
              <a:rPr lang="lv-LV" b="1" cap="all" dirty="0" smtClean="0">
                <a:effectLst/>
                <a:latin typeface="Cambria" pitchFamily="18" charset="0"/>
                <a:ea typeface="Calibri"/>
                <a:cs typeface="Times New Roman"/>
              </a:rPr>
              <a:t> dabas teritorijās</a:t>
            </a:r>
            <a:endParaRPr lang="lv-LV" sz="4000" dirty="0">
              <a:latin typeface="Cambria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7152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 fontScale="90000"/>
          </a:bodyPr>
          <a:lstStyle/>
          <a:p>
            <a:r>
              <a:rPr lang="lv-LV" b="1" dirty="0" smtClean="0">
                <a:latin typeface="Cambria" pitchFamily="18" charset="0"/>
              </a:rPr>
              <a:t>Latvijas īpaši aizsargājamās teritorijas</a:t>
            </a:r>
            <a:endParaRPr lang="lv-LV" b="1" dirty="0">
              <a:latin typeface="Cambria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57" y="1447800"/>
            <a:ext cx="7996568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315200" y="6172200"/>
            <a:ext cx="1188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dirty="0" smtClean="0">
                <a:latin typeface="Cambria" pitchFamily="18" charset="0"/>
              </a:rPr>
              <a:t>DAP, 2015</a:t>
            </a:r>
            <a:endParaRPr lang="lv-LV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46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lv-LV" b="1" dirty="0" smtClean="0">
                <a:latin typeface="Cambria" pitchFamily="18" charset="0"/>
              </a:rPr>
              <a:t>Uzņēmēju viedokļu noskaidrošanas shēma</a:t>
            </a:r>
            <a:endParaRPr lang="lv-LV" b="1" dirty="0">
              <a:latin typeface="Cambria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6636691"/>
              </p:ext>
            </p:extLst>
          </p:nvPr>
        </p:nvGraphicFramePr>
        <p:xfrm>
          <a:off x="457200" y="1524000"/>
          <a:ext cx="8229600" cy="4754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66135">
            <a:off x="4353135" y="3542800"/>
            <a:ext cx="512763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061" y="1752600"/>
            <a:ext cx="1902081" cy="110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6477000" y="3124200"/>
            <a:ext cx="1543238" cy="625925"/>
            <a:chOff x="4611999" y="3505196"/>
            <a:chExt cx="920338" cy="348733"/>
          </a:xfrm>
        </p:grpSpPr>
        <p:sp>
          <p:nvSpPr>
            <p:cNvPr id="16" name="Rectangle 15"/>
            <p:cNvSpPr/>
            <p:nvPr/>
          </p:nvSpPr>
          <p:spPr>
            <a:xfrm>
              <a:off x="4611999" y="3505196"/>
              <a:ext cx="920338" cy="34873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ectangle 16"/>
            <p:cNvSpPr/>
            <p:nvPr/>
          </p:nvSpPr>
          <p:spPr>
            <a:xfrm>
              <a:off x="4611999" y="3505196"/>
              <a:ext cx="920338" cy="3487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0" numCol="1" spcCol="1270" anchor="t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1600" kern="1200" dirty="0" smtClean="0"/>
                <a:t>Vietējie iedzīvotāji</a:t>
              </a:r>
              <a:endParaRPr lang="lv-LV" sz="1600" kern="12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486400" y="6324600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 err="1" smtClean="0"/>
              <a:t>Can</a:t>
            </a:r>
            <a:r>
              <a:rPr lang="lv-LV" sz="1600" dirty="0" smtClean="0"/>
              <a:t> </a:t>
            </a:r>
            <a:r>
              <a:rPr lang="lv-LV" sz="1600" dirty="0" err="1" smtClean="0"/>
              <a:t>Stock</a:t>
            </a:r>
            <a:r>
              <a:rPr lang="lv-LV" sz="1600" dirty="0" smtClean="0"/>
              <a:t>, </a:t>
            </a:r>
            <a:r>
              <a:rPr lang="lv-LV" sz="1600" dirty="0" err="1" smtClean="0"/>
              <a:t>G.Šļukas</a:t>
            </a:r>
            <a:r>
              <a:rPr lang="lv-LV" sz="1600" dirty="0" smtClean="0"/>
              <a:t> karikatūras</a:t>
            </a:r>
            <a:endParaRPr lang="lv-LV" sz="1600" dirty="0"/>
          </a:p>
        </p:txBody>
      </p:sp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60033">
            <a:off x="3048000" y="3364199"/>
            <a:ext cx="7620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1564">
            <a:off x="4908654" y="3841126"/>
            <a:ext cx="7620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49124">
            <a:off x="1752600" y="3429000"/>
            <a:ext cx="7620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11859">
            <a:off x="4599614" y="4648200"/>
            <a:ext cx="7620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39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lv-LV" sz="4000" b="1" dirty="0" smtClean="0">
                <a:latin typeface="Cambria" pitchFamily="18" charset="0"/>
              </a:rPr>
              <a:t>Ekonomiskās darbības</a:t>
            </a:r>
            <a:endParaRPr lang="lv-LV" sz="4000" b="1" dirty="0">
              <a:latin typeface="Cambria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9016284"/>
              </p:ext>
            </p:extLst>
          </p:nvPr>
        </p:nvGraphicFramePr>
        <p:xfrm>
          <a:off x="457200" y="990600"/>
          <a:ext cx="8229600" cy="492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lv-LV" dirty="0" smtClean="0"/>
                        <a:t>Ekonomiskās darbības, </a:t>
                      </a:r>
                    </a:p>
                    <a:p>
                      <a:r>
                        <a:rPr lang="lv-LV" dirty="0" smtClean="0"/>
                        <a:t>kas saistītas ar tūrismu tieši</a:t>
                      </a:r>
                    </a:p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NACE kods</a:t>
                      </a:r>
                      <a:endParaRPr lang="lv-LV" dirty="0"/>
                    </a:p>
                  </a:txBody>
                  <a:tcPr/>
                </a:tc>
              </a:tr>
              <a:tr h="1295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000" dirty="0">
                          <a:effectLst/>
                        </a:rPr>
                        <a:t>Viesnīcas un moteļi ar restorānu</a:t>
                      </a:r>
                      <a:endParaRPr lang="lv-LV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000" dirty="0">
                          <a:effectLst/>
                        </a:rPr>
                        <a:t>Viesnīcas un moteļi bez restorāna</a:t>
                      </a:r>
                      <a:endParaRPr lang="lv-LV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000" dirty="0">
                          <a:effectLst/>
                        </a:rPr>
                        <a:t>Kempingi un citas īslaicīgas apmešanās vietas</a:t>
                      </a:r>
                      <a:r>
                        <a:rPr lang="lv-LV" sz="1000" dirty="0" smtClean="0">
                          <a:effectLst/>
                        </a:rPr>
                        <a:t>**</a:t>
                      </a:r>
                      <a:endParaRPr lang="lv-LV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000" dirty="0">
                          <a:effectLst/>
                        </a:rPr>
                        <a:t>Kempingi, ieskaitot apdzīvojamo autopiekabju laukumus</a:t>
                      </a:r>
                      <a:endParaRPr lang="lv-LV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000" dirty="0">
                          <a:effectLst/>
                        </a:rPr>
                        <a:t>Pārējo citur neklasificētu apmešanās vietu nodrošinājums</a:t>
                      </a:r>
                      <a:endParaRPr lang="lv-LV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000" dirty="0">
                          <a:effectLst/>
                        </a:rPr>
                        <a:t>Citur neklasificētu tūrisma aģentūru un aģentu darbība; darbība, kas saistīta ar tūristu </a:t>
                      </a:r>
                      <a:r>
                        <a:rPr lang="lv-LV" sz="1000" dirty="0" smtClean="0">
                          <a:effectLst/>
                        </a:rPr>
                        <a:t>apkalpošanu</a:t>
                      </a:r>
                      <a:endParaRPr lang="lv-LV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00" dirty="0">
                          <a:effectLst/>
                        </a:rPr>
                        <a:t>5511</a:t>
                      </a:r>
                      <a:endParaRPr lang="lv-LV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00" dirty="0">
                          <a:effectLst/>
                        </a:rPr>
                        <a:t>5512</a:t>
                      </a:r>
                      <a:endParaRPr lang="lv-LV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00" dirty="0" smtClean="0">
                          <a:effectLst/>
                        </a:rPr>
                        <a:t>552</a:t>
                      </a:r>
                      <a:endParaRPr lang="lv-LV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00" dirty="0">
                          <a:effectLst/>
                        </a:rPr>
                        <a:t>5522</a:t>
                      </a:r>
                      <a:endParaRPr lang="lv-LV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00" dirty="0">
                          <a:effectLst/>
                        </a:rPr>
                        <a:t> </a:t>
                      </a:r>
                      <a:r>
                        <a:rPr lang="lv-LV" sz="1000" dirty="0" smtClean="0">
                          <a:effectLst/>
                        </a:rPr>
                        <a:t>5523</a:t>
                      </a:r>
                      <a:r>
                        <a:rPr lang="lv-LV" sz="1000" dirty="0">
                          <a:effectLst/>
                        </a:rPr>
                        <a:t> </a:t>
                      </a:r>
                      <a:endParaRPr lang="lv-LV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00" dirty="0" smtClean="0">
                          <a:effectLst/>
                        </a:rPr>
                        <a:t>6330</a:t>
                      </a:r>
                      <a:endParaRPr lang="lv-LV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800" b="1" dirty="0" smtClean="0">
                          <a:solidFill>
                            <a:schemeClr val="bg1"/>
                          </a:solidFill>
                          <a:effectLst/>
                        </a:rPr>
                        <a:t>Ekonomiskās darbības,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800" b="1" dirty="0" smtClean="0">
                          <a:solidFill>
                            <a:schemeClr val="bg1"/>
                          </a:solidFill>
                          <a:effectLst/>
                        </a:rPr>
                        <a:t> kas saistītas ar tūrismu netieši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lv-LV" sz="12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lv-LV" sz="1800" b="1" dirty="0" smtClean="0">
                          <a:solidFill>
                            <a:schemeClr val="bg1"/>
                          </a:solidFill>
                          <a:effectLst/>
                        </a:rPr>
                        <a:t>NACE kods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lv-LV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 err="1">
                          <a:effectLst/>
                        </a:rPr>
                        <a:t>Restorāni</a:t>
                      </a:r>
                      <a:endParaRPr lang="lv-LV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 err="1" smtClean="0">
                          <a:effectLst/>
                        </a:rPr>
                        <a:t>Bāri</a:t>
                      </a:r>
                      <a:endParaRPr lang="lv-LV" sz="10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000" dirty="0" smtClean="0">
                          <a:effectLst/>
                        </a:rPr>
                        <a:t>Gatavo </a:t>
                      </a:r>
                      <a:r>
                        <a:rPr lang="lv-LV" sz="1000" dirty="0">
                          <a:effectLst/>
                        </a:rPr>
                        <a:t>ēdienu </a:t>
                      </a:r>
                      <a:r>
                        <a:rPr lang="lv-LV" sz="1000" dirty="0" smtClean="0">
                          <a:effectLst/>
                        </a:rPr>
                        <a:t>piegāde</a:t>
                      </a:r>
                      <a:endParaRPr lang="lv-LV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000" dirty="0">
                          <a:effectLst/>
                        </a:rPr>
                        <a:t>Taksometru pakalpojumi</a:t>
                      </a:r>
                      <a:endParaRPr lang="lv-LV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000" dirty="0">
                          <a:effectLst/>
                        </a:rPr>
                        <a:t>Pārējais pasažieru sauszemes </a:t>
                      </a:r>
                      <a:r>
                        <a:rPr lang="lv-LV" sz="1000" dirty="0" smtClean="0">
                          <a:effectLst/>
                        </a:rPr>
                        <a:t>transports</a:t>
                      </a:r>
                      <a:endParaRPr lang="lv-LV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000" dirty="0">
                          <a:effectLst/>
                        </a:rPr>
                        <a:t>Iekšzemes ūdens </a:t>
                      </a:r>
                      <a:r>
                        <a:rPr lang="lv-LV" sz="1000" dirty="0" smtClean="0">
                          <a:effectLst/>
                        </a:rPr>
                        <a:t>transports</a:t>
                      </a:r>
                      <a:endParaRPr lang="lv-LV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000" dirty="0">
                          <a:effectLst/>
                        </a:rPr>
                        <a:t>Kultūras objektu darbība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000" dirty="0">
                          <a:effectLst/>
                        </a:rPr>
                        <a:t>Atrakciju un atpūtas parku darbība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000" dirty="0">
                          <a:effectLst/>
                        </a:rPr>
                        <a:t>Pārējā citur neklasificēta izklaidējoša </a:t>
                      </a:r>
                      <a:r>
                        <a:rPr lang="lv-LV" sz="1000" dirty="0" smtClean="0">
                          <a:effectLst/>
                        </a:rPr>
                        <a:t>darbība</a:t>
                      </a:r>
                      <a:endParaRPr lang="lv-LV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000" dirty="0">
                          <a:effectLst/>
                        </a:rPr>
                        <a:t>Muzeju darbība un vēsturisko vietu un celtņu saglabāšana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000" dirty="0">
                          <a:effectLst/>
                        </a:rPr>
                        <a:t>Botānisko dārzu, zooloģisko dārzu un rezervātu </a:t>
                      </a:r>
                      <a:r>
                        <a:rPr lang="lv-LV" sz="1000" dirty="0" smtClean="0">
                          <a:effectLst/>
                        </a:rPr>
                        <a:t>darbība</a:t>
                      </a:r>
                      <a:endParaRPr lang="lv-LV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000" dirty="0">
                          <a:effectLst/>
                        </a:rPr>
                        <a:t>Pārejā sporta </a:t>
                      </a:r>
                      <a:r>
                        <a:rPr lang="lv-LV" sz="1000" dirty="0" smtClean="0">
                          <a:effectLst/>
                        </a:rPr>
                        <a:t>darbība</a:t>
                      </a:r>
                      <a:endParaRPr lang="lv-LV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000" dirty="0">
                          <a:effectLst/>
                        </a:rPr>
                        <a:t>Citur neklasificēta rekreatīva </a:t>
                      </a:r>
                      <a:r>
                        <a:rPr lang="lv-LV" sz="1000" dirty="0" smtClean="0">
                          <a:effectLst/>
                        </a:rPr>
                        <a:t>darbība</a:t>
                      </a:r>
                      <a:endParaRPr lang="lv-LV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00" dirty="0">
                          <a:effectLst/>
                        </a:rPr>
                        <a:t>5530</a:t>
                      </a:r>
                      <a:endParaRPr lang="lv-LV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00" dirty="0" smtClean="0">
                          <a:effectLst/>
                        </a:rPr>
                        <a:t>5540</a:t>
                      </a:r>
                      <a:endParaRPr lang="lv-LV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00" dirty="0">
                          <a:effectLst/>
                        </a:rPr>
                        <a:t>5552</a:t>
                      </a:r>
                      <a:endParaRPr lang="lv-LV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00" dirty="0" smtClean="0">
                          <a:effectLst/>
                        </a:rPr>
                        <a:t>6021</a:t>
                      </a:r>
                      <a:endParaRPr lang="lv-LV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00" dirty="0" smtClean="0">
                          <a:effectLst/>
                        </a:rPr>
                        <a:t>6023</a:t>
                      </a:r>
                      <a:endParaRPr lang="lv-LV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00" dirty="0" smtClean="0">
                          <a:effectLst/>
                        </a:rPr>
                        <a:t>6120</a:t>
                      </a:r>
                      <a:endParaRPr lang="lv-LV" sz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00" dirty="0" smtClean="0">
                          <a:effectLst/>
                        </a:rPr>
                        <a:t>9233</a:t>
                      </a:r>
                      <a:endParaRPr lang="lv-LV" sz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00" dirty="0" smtClean="0">
                          <a:effectLst/>
                        </a:rPr>
                        <a:t>9234</a:t>
                      </a:r>
                      <a:endParaRPr lang="lv-LV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00" dirty="0" smtClean="0">
                          <a:effectLst/>
                        </a:rPr>
                        <a:t>9252</a:t>
                      </a:r>
                      <a:endParaRPr lang="lv-LV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00" dirty="0">
                          <a:effectLst/>
                        </a:rPr>
                        <a:t>9253</a:t>
                      </a:r>
                      <a:endParaRPr lang="lv-LV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00" dirty="0" smtClean="0">
                          <a:effectLst/>
                        </a:rPr>
                        <a:t>9262</a:t>
                      </a:r>
                      <a:endParaRPr lang="lv-LV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00" dirty="0">
                          <a:effectLst/>
                        </a:rPr>
                        <a:t>9272</a:t>
                      </a:r>
                      <a:endParaRPr lang="lv-LV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00" dirty="0">
                          <a:effectLst/>
                        </a:rPr>
                        <a:t> </a:t>
                      </a:r>
                      <a:endParaRPr lang="lv-LV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434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4000" b="1" dirty="0">
                <a:latin typeface="Cambria" pitchFamily="18" charset="0"/>
              </a:rPr>
              <a:t>T</a:t>
            </a:r>
            <a:r>
              <a:rPr lang="lv-LV" sz="4000" b="1" dirty="0" smtClean="0">
                <a:latin typeface="Cambria" pitchFamily="18" charset="0"/>
              </a:rPr>
              <a:t>ūrisma biznesam labvēlīga vide </a:t>
            </a:r>
            <a:endParaRPr lang="lv-LV" sz="4000" b="1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229600" cy="4525963"/>
          </a:xfrm>
        </p:spPr>
        <p:txBody>
          <a:bodyPr/>
          <a:lstStyle/>
          <a:p>
            <a:r>
              <a:rPr lang="lv-LV" dirty="0" smtClean="0"/>
              <a:t>Labvēlīga vide ir tāda, kas ir pievilcīga apmeklētājam un tūristam, kas vilina cilvēkus, ar skaistām dabas ainavām vai unikālām dabas vērtībām.</a:t>
            </a:r>
          </a:p>
        </p:txBody>
      </p:sp>
    </p:spTree>
    <p:extLst>
      <p:ext uri="{BB962C8B-B14F-4D97-AF65-F5344CB8AC3E}">
        <p14:creationId xmlns:p14="http://schemas.microsoft.com/office/powerpoint/2010/main" val="87801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4000" b="1" dirty="0">
                <a:solidFill>
                  <a:prstClr val="black"/>
                </a:solidFill>
                <a:latin typeface="Cambria" pitchFamily="18" charset="0"/>
              </a:rPr>
              <a:t>Rezultāti</a:t>
            </a:r>
            <a:endParaRPr lang="lv-LV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r>
              <a:rPr lang="lv-LV" dirty="0" smtClean="0">
                <a:latin typeface="Cambria" pitchFamily="18" charset="0"/>
              </a:rPr>
              <a:t>Vai likumi un noteikumi veicina uzņēmējdarbību?</a:t>
            </a:r>
            <a:endParaRPr lang="lv-LV" dirty="0">
              <a:latin typeface="Cambria" pitchFamily="18" charset="0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24" y="2615513"/>
            <a:ext cx="6901037" cy="370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744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4000" b="1" dirty="0">
                <a:solidFill>
                  <a:prstClr val="black"/>
                </a:solidFill>
                <a:latin typeface="Cambria" pitchFamily="18" charset="0"/>
              </a:rPr>
              <a:t>Rezultāti</a:t>
            </a:r>
            <a:endParaRPr lang="lv-LV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8229600" cy="4953000"/>
          </a:xfrm>
        </p:spPr>
        <p:txBody>
          <a:bodyPr/>
          <a:lstStyle/>
          <a:p>
            <a:r>
              <a:rPr lang="lv-LV" dirty="0" smtClean="0">
                <a:latin typeface="Cambria" pitchFamily="18" charset="0"/>
              </a:rPr>
              <a:t>Vai GNP atbalsts veicina uzņēmējdarbību?</a:t>
            </a:r>
            <a:endParaRPr lang="lv-LV" dirty="0">
              <a:latin typeface="Cambria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33600"/>
            <a:ext cx="6884805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65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4000" b="1" dirty="0">
                <a:solidFill>
                  <a:prstClr val="black"/>
                </a:solidFill>
                <a:latin typeface="Cambria" pitchFamily="18" charset="0"/>
              </a:rPr>
              <a:t>Rezultāti</a:t>
            </a:r>
            <a:endParaRPr lang="lv-LV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4953000"/>
          </a:xfrm>
        </p:spPr>
        <p:txBody>
          <a:bodyPr/>
          <a:lstStyle/>
          <a:p>
            <a:r>
              <a:rPr lang="lv-LV" dirty="0" smtClean="0">
                <a:latin typeface="Cambria" pitchFamily="18" charset="0"/>
              </a:rPr>
              <a:t>Vai «Lauku ceļotājs» veicina uzņēmējdarbību?</a:t>
            </a:r>
            <a:endParaRPr lang="lv-LV" dirty="0">
              <a:latin typeface="Cambria" pitchFamily="18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95386"/>
            <a:ext cx="64770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464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4000" b="1" dirty="0">
                <a:solidFill>
                  <a:prstClr val="black"/>
                </a:solidFill>
                <a:latin typeface="Cambria" pitchFamily="18" charset="0"/>
              </a:rPr>
              <a:t>Rezultāti</a:t>
            </a:r>
            <a:endParaRPr lang="lv-LV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991600" cy="4953000"/>
          </a:xfrm>
        </p:spPr>
        <p:txBody>
          <a:bodyPr/>
          <a:lstStyle/>
          <a:p>
            <a:r>
              <a:rPr lang="lv-LV" dirty="0" smtClean="0">
                <a:latin typeface="Cambria" pitchFamily="18" charset="0"/>
              </a:rPr>
              <a:t>Vai vietējo iedzīvotāju atbalsts veicina  uzņēmējdarbību?</a:t>
            </a:r>
            <a:endParaRPr lang="lv-LV" dirty="0">
              <a:latin typeface="Cambria" pitchFamily="18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38400"/>
            <a:ext cx="6553200" cy="3931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833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4000" b="1" dirty="0">
                <a:solidFill>
                  <a:prstClr val="black"/>
                </a:solidFill>
                <a:latin typeface="Cambria" pitchFamily="18" charset="0"/>
              </a:rPr>
              <a:t>Rezultāti</a:t>
            </a:r>
            <a:endParaRPr lang="lv-LV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991600" cy="4953000"/>
          </a:xfrm>
        </p:spPr>
        <p:txBody>
          <a:bodyPr/>
          <a:lstStyle/>
          <a:p>
            <a:r>
              <a:rPr lang="lv-LV" dirty="0" smtClean="0">
                <a:latin typeface="Cambria" pitchFamily="18" charset="0"/>
              </a:rPr>
              <a:t>Vai tūristu uzvedība GNP veicina  uzņēmējdarbību?</a:t>
            </a:r>
            <a:endParaRPr lang="lv-LV" dirty="0">
              <a:latin typeface="Cambria" pitchFamily="18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62200"/>
            <a:ext cx="6705600" cy="402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460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4000" b="1" dirty="0" smtClean="0">
                <a:latin typeface="Cambria" pitchFamily="18" charset="0"/>
              </a:rPr>
              <a:t>Rezultāti</a:t>
            </a:r>
            <a:endParaRPr lang="lv-LV" sz="4000" b="1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>
                <a:latin typeface="Cambria" pitchFamily="18" charset="0"/>
              </a:rPr>
              <a:t>Vai atrašanās ĪADT veicina uzņēmējdarbību?</a:t>
            </a:r>
            <a:endParaRPr lang="lv-LV" dirty="0">
              <a:latin typeface="Cambria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362200"/>
            <a:ext cx="6604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224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lv-LV" b="0" i="0" u="none" strike="noStrike" baseline="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lv-LV" b="0" i="0" u="none" strike="noStrike" baseline="0" dirty="0" smtClean="0">
                <a:solidFill>
                  <a:srgbClr val="000000"/>
                </a:solidFill>
                <a:latin typeface="Times New Roman"/>
              </a:rPr>
            </a:br>
            <a:r>
              <a:rPr lang="lv-LV" b="1" i="0" u="none" strike="noStrike" baseline="0" dirty="0" smtClean="0">
                <a:solidFill>
                  <a:srgbClr val="000000"/>
                </a:solidFill>
                <a:latin typeface="Cambria" pitchFamily="18" charset="0"/>
              </a:rPr>
              <a:t>Pētījuma mērķis: </a:t>
            </a:r>
            <a:endParaRPr lang="lv-LV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362200"/>
            <a:ext cx="8534400" cy="1752600"/>
          </a:xfrm>
        </p:spPr>
        <p:txBody>
          <a:bodyPr/>
          <a:lstStyle/>
          <a:p>
            <a:pPr marL="0" indent="0">
              <a:buNone/>
            </a:pPr>
            <a:r>
              <a:rPr lang="lv-LV" dirty="0" err="1" smtClean="0">
                <a:latin typeface="Cambria" pitchFamily="18" charset="0"/>
              </a:rPr>
              <a:t>Tū</a:t>
            </a:r>
            <a:r>
              <a:rPr lang="en-US" dirty="0" err="1" smtClean="0">
                <a:latin typeface="Cambria" pitchFamily="18" charset="0"/>
              </a:rPr>
              <a:t>risma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lv-LV" dirty="0" smtClean="0">
                <a:latin typeface="Cambria" pitchFamily="18" charset="0"/>
              </a:rPr>
              <a:t>uzņēmējdarbības vides izpēte Latvijas īpaši aizsargājamās dabas teritorijās (ĪADT) </a:t>
            </a:r>
            <a:endParaRPr lang="lv-LV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16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38"/>
            <a:ext cx="8229600" cy="1143000"/>
          </a:xfrm>
        </p:spPr>
        <p:txBody>
          <a:bodyPr>
            <a:normAutofit/>
          </a:bodyPr>
          <a:lstStyle/>
          <a:p>
            <a:r>
              <a:rPr lang="lv-LV" sz="4000" b="1" dirty="0" smtClean="0">
                <a:latin typeface="Cambria" pitchFamily="18" charset="0"/>
              </a:rPr>
              <a:t>Secinājumi I</a:t>
            </a:r>
            <a:endParaRPr lang="lv-LV" sz="4000" b="1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11763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lv-LV" dirty="0" smtClean="0">
                <a:latin typeface="Cambria" pitchFamily="18" charset="0"/>
              </a:rPr>
              <a:t>Trešdaļa GNP tūrisma uzņēmēju uzskata likumus un noteikumus par veicinošiem un otra trešdaļa par bremzējošiem.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lv-LV" dirty="0" smtClean="0">
                <a:latin typeface="Cambria" pitchFamily="18" charset="0"/>
              </a:rPr>
              <a:t>Puse GNP tūrisma uzņēmēju atzinīgi novērtē GNP atbalstu tūrisma uzņēmējdarbībā, bet norāda uz trūkumiem komunikācijā, sadarbībā, izglītošanā. 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lv-LV" dirty="0" smtClean="0">
                <a:latin typeface="Cambria" pitchFamily="18" charset="0"/>
              </a:rPr>
              <a:t>Kā atzīstamu – atzīmē sadarbību ar «Lauku ceļotāju» uzņēmējdarbības sekmēšanā.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endParaRPr lang="lv-LV" dirty="0" smtClean="0"/>
          </a:p>
        </p:txBody>
      </p:sp>
    </p:spTree>
    <p:extLst>
      <p:ext uri="{BB962C8B-B14F-4D97-AF65-F5344CB8AC3E}">
        <p14:creationId xmlns:p14="http://schemas.microsoft.com/office/powerpoint/2010/main" val="232406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38"/>
            <a:ext cx="8229600" cy="1143000"/>
          </a:xfrm>
        </p:spPr>
        <p:txBody>
          <a:bodyPr>
            <a:normAutofit/>
          </a:bodyPr>
          <a:lstStyle/>
          <a:p>
            <a:r>
              <a:rPr lang="lv-LV" sz="4000" b="1" dirty="0" smtClean="0">
                <a:latin typeface="Cambria" pitchFamily="18" charset="0"/>
              </a:rPr>
              <a:t>Secinājumi II</a:t>
            </a:r>
            <a:endParaRPr lang="lv-LV" sz="4000" b="1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lv-LV" dirty="0" smtClean="0">
                <a:latin typeface="Cambria" pitchFamily="18" charset="0"/>
              </a:rPr>
              <a:t>Vietējie iedzīvotāji atbalsta un sekmē tūrisma uzņēmēju darbību, bet nepietiekoši nodrošina ar kvalificētu darba spēku.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lv-LV" dirty="0" smtClean="0">
                <a:latin typeface="Cambria" pitchFamily="18" charset="0"/>
              </a:rPr>
              <a:t>Trešdaļa uzņēmēju norāda uz tūristu neatbilstošo uzvedību ĪADT, kas nesekmē uzņēmējdarbību.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lv-LV" dirty="0" smtClean="0">
                <a:latin typeface="Cambria" pitchFamily="18" charset="0"/>
              </a:rPr>
              <a:t>Uzņēmējdarbības vidi ĪADT uzņēmēji novērtē </a:t>
            </a:r>
            <a:r>
              <a:rPr lang="lv-LV" smtClean="0">
                <a:latin typeface="Cambria" pitchFamily="18" charset="0"/>
              </a:rPr>
              <a:t>gan kā </a:t>
            </a:r>
            <a:r>
              <a:rPr lang="lv-LV" dirty="0" smtClean="0">
                <a:latin typeface="Cambria" pitchFamily="18" charset="0"/>
              </a:rPr>
              <a:t>sekmējošu, gan –apgrūtinošu.</a:t>
            </a:r>
          </a:p>
          <a:p>
            <a:pPr marL="514350" indent="-514350">
              <a:buFont typeface="+mj-lt"/>
              <a:buAutoNum type="arabicPeriod" startAt="4"/>
            </a:pPr>
            <a:endParaRPr lang="lv-LV" dirty="0" smtClean="0"/>
          </a:p>
          <a:p>
            <a:pPr marL="514350" indent="-514350">
              <a:buFont typeface="+mj-lt"/>
              <a:buAutoNum type="arabicPeriod" startAt="4"/>
            </a:pPr>
            <a:endParaRPr lang="lv-LV" dirty="0" smtClean="0"/>
          </a:p>
          <a:p>
            <a:pPr marL="514350" indent="-514350">
              <a:buFont typeface="+mj-lt"/>
              <a:buAutoNum type="arabicPeriod" startAt="4"/>
            </a:pPr>
            <a:endParaRPr lang="lv-LV" dirty="0" smtClean="0"/>
          </a:p>
        </p:txBody>
      </p:sp>
    </p:spTree>
    <p:extLst>
      <p:ext uri="{BB962C8B-B14F-4D97-AF65-F5344CB8AC3E}">
        <p14:creationId xmlns:p14="http://schemas.microsoft.com/office/powerpoint/2010/main" val="291935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83" y="0"/>
            <a:ext cx="915578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352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latin typeface="Cambria" pitchFamily="18" charset="0"/>
              </a:rPr>
              <a:t>P</a:t>
            </a:r>
            <a:r>
              <a:rPr lang="lv-LV" b="1" dirty="0" err="1" smtClean="0">
                <a:latin typeface="Cambria" pitchFamily="18" charset="0"/>
              </a:rPr>
              <a:t>ētījuma</a:t>
            </a:r>
            <a:r>
              <a:rPr lang="lv-LV" b="1" dirty="0" smtClean="0">
                <a:latin typeface="Cambria" pitchFamily="18" charset="0"/>
              </a:rPr>
              <a:t> uzdevumi:</a:t>
            </a:r>
            <a:r>
              <a:rPr lang="lv-LV" dirty="0" smtClean="0"/>
              <a:t/>
            </a:r>
            <a:br>
              <a:rPr lang="lv-LV" dirty="0" smtClean="0"/>
            </a:b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lv-LV" dirty="0" smtClean="0">
                <a:latin typeface="Cambria" pitchFamily="18" charset="0"/>
              </a:rPr>
              <a:t>Apzināt teorētiskās nostādnes par ĪADT un tūrismu tajās;  </a:t>
            </a:r>
          </a:p>
          <a:p>
            <a:pPr marL="514350" indent="-514350">
              <a:buAutoNum type="arabicParenR"/>
            </a:pPr>
            <a:r>
              <a:rPr lang="lv-LV" dirty="0" smtClean="0">
                <a:latin typeface="Cambria" pitchFamily="18" charset="0"/>
              </a:rPr>
              <a:t>Noskaidrot tūrisma uzņēmējdarbības nosacījumus ĪADT;</a:t>
            </a:r>
          </a:p>
          <a:p>
            <a:pPr marL="514350" indent="-514350">
              <a:buAutoNum type="arabicParenR"/>
            </a:pPr>
            <a:r>
              <a:rPr lang="lv-LV" dirty="0" smtClean="0">
                <a:latin typeface="Cambria" pitchFamily="18" charset="0"/>
              </a:rPr>
              <a:t>Veikt tūrisma uzņēmējdarbības  vides izpēti vienā no  Latvijas ĪADT: </a:t>
            </a:r>
            <a:r>
              <a:rPr lang="lv-LV" dirty="0">
                <a:latin typeface="Cambria" pitchFamily="18" charset="0"/>
              </a:rPr>
              <a:t>G</a:t>
            </a:r>
            <a:r>
              <a:rPr lang="lv-LV" dirty="0" smtClean="0">
                <a:latin typeface="Cambria" pitchFamily="18" charset="0"/>
              </a:rPr>
              <a:t>aujas nacionālajā parkā (GNP).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76515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1828800"/>
          </a:xfrm>
        </p:spPr>
        <p:txBody>
          <a:bodyPr>
            <a:normAutofit fontScale="90000"/>
          </a:bodyPr>
          <a:lstStyle/>
          <a:p>
            <a:r>
              <a:rPr lang="lv-LV" b="1" dirty="0" smtClean="0">
                <a:latin typeface="Cambria" pitchFamily="18" charset="0"/>
              </a:rPr>
              <a:t>LATVIJAS REPUBLIKAS LIKUMS</a:t>
            </a:r>
            <a:br>
              <a:rPr lang="lv-LV" b="1" dirty="0" smtClean="0">
                <a:latin typeface="Cambria" pitchFamily="18" charset="0"/>
              </a:rPr>
            </a:br>
            <a:r>
              <a:rPr lang="lv-LV" b="1" dirty="0" smtClean="0">
                <a:latin typeface="Cambria" pitchFamily="18" charset="0"/>
              </a:rPr>
              <a:t>Par īpaši aizsargājamām dabas teritorijām</a:t>
            </a:r>
            <a:endParaRPr lang="lv-LV" b="1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819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lv-LV" dirty="0" smtClean="0">
                <a:latin typeface="Cambria" pitchFamily="18" charset="0"/>
              </a:rPr>
              <a:t>2. pants.</a:t>
            </a:r>
          </a:p>
          <a:p>
            <a:pPr marL="0" indent="0">
              <a:buNone/>
            </a:pPr>
            <a:r>
              <a:rPr lang="lv-LV" dirty="0" smtClean="0">
                <a:latin typeface="Cambria" pitchFamily="18" charset="0"/>
              </a:rPr>
              <a:t>aizsargāt un saglabāt dabas daudzveidību, nodrošināt zinātniskos pētījumus un vides pārraudzību, ka arī saglabāt sabiedrības atpūtai, izglītošanai un audzināšanai nozīmīgas teritorijas.</a:t>
            </a:r>
            <a:endParaRPr lang="lv-LV" dirty="0"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1200" y="1676400"/>
            <a:ext cx="335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b="1" dirty="0" smtClean="0">
                <a:latin typeface="Cambria" pitchFamily="18" charset="0"/>
              </a:rPr>
              <a:t>Tiesību akta pase</a:t>
            </a:r>
          </a:p>
          <a:p>
            <a:r>
              <a:rPr lang="lv-LV" sz="1200" dirty="0" smtClean="0">
                <a:latin typeface="Cambria" pitchFamily="18" charset="0"/>
              </a:rPr>
              <a:t>Izdevējs: Augstākā Padome</a:t>
            </a:r>
          </a:p>
          <a:p>
            <a:r>
              <a:rPr lang="lv-LV" sz="1200" dirty="0" smtClean="0">
                <a:latin typeface="Cambria" pitchFamily="18" charset="0"/>
              </a:rPr>
              <a:t>Veids: likums</a:t>
            </a:r>
          </a:p>
          <a:p>
            <a:r>
              <a:rPr lang="lv-LV" sz="1200" dirty="0" smtClean="0">
                <a:latin typeface="Cambria" pitchFamily="18" charset="0"/>
              </a:rPr>
              <a:t>Pieņemts: 02.03.1993.</a:t>
            </a:r>
          </a:p>
          <a:p>
            <a:r>
              <a:rPr lang="lv-LV" sz="1200" dirty="0" smtClean="0">
                <a:latin typeface="Cambria" pitchFamily="18" charset="0"/>
              </a:rPr>
              <a:t>Stājas spēkā: 07.04.1993.</a:t>
            </a:r>
          </a:p>
          <a:p>
            <a:r>
              <a:rPr lang="lv-LV" sz="1200" dirty="0" smtClean="0">
                <a:latin typeface="Cambria" pitchFamily="18" charset="0"/>
              </a:rPr>
              <a:t>Statuss: spēkā esošs</a:t>
            </a:r>
          </a:p>
          <a:p>
            <a:r>
              <a:rPr lang="lv-LV" sz="1200" dirty="0" smtClean="0">
                <a:latin typeface="Cambria" pitchFamily="18" charset="0"/>
              </a:rPr>
              <a:t>Publicēts: "Latvijas Vēstnesis", 5 , 25.03.1993., "Ziņotājs", 12, 01.04.1993.</a:t>
            </a:r>
            <a:endParaRPr lang="lv-LV" sz="12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61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695038" cy="1143000"/>
          </a:xfrm>
        </p:spPr>
        <p:txBody>
          <a:bodyPr>
            <a:normAutofit fontScale="90000"/>
          </a:bodyPr>
          <a:lstStyle/>
          <a:p>
            <a:r>
              <a:rPr lang="lv-LV" b="1" dirty="0" smtClean="0">
                <a:latin typeface="Cambria" pitchFamily="18" charset="0"/>
              </a:rPr>
              <a:t>Latvijas īpaši aizsargājamās teritorijas</a:t>
            </a:r>
            <a:endParaRPr lang="lv-LV" b="1" dirty="0">
              <a:latin typeface="Cambria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"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32238"/>
            <a:ext cx="7376634" cy="431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032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8524597" cy="536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67600" y="6172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>
                <a:latin typeface="Cambria" pitchFamily="18" charset="0"/>
              </a:rPr>
              <a:t>DAP, 2015</a:t>
            </a:r>
            <a:endParaRPr lang="lv-LV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85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lv-LV" sz="4000" b="1" dirty="0" smtClean="0">
                <a:latin typeface="Cambria" pitchFamily="18" charset="0"/>
              </a:rPr>
              <a:t>Ieguvumi no ĪADT</a:t>
            </a:r>
            <a:endParaRPr lang="lv-LV" sz="4000" b="1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lv-LV" b="1" i="1" dirty="0" smtClean="0">
                <a:latin typeface="Cambria" pitchFamily="18" charset="0"/>
              </a:rPr>
              <a:t>sociālie</a:t>
            </a:r>
            <a:r>
              <a:rPr lang="lv-LV" dirty="0" smtClean="0">
                <a:latin typeface="Cambria" pitchFamily="18" charset="0"/>
              </a:rPr>
              <a:t> </a:t>
            </a:r>
            <a:r>
              <a:rPr lang="lv-LV" b="1" i="1" dirty="0" smtClean="0">
                <a:latin typeface="Cambria" pitchFamily="18" charset="0"/>
              </a:rPr>
              <a:t>ieguvumi:</a:t>
            </a:r>
          </a:p>
          <a:p>
            <a:r>
              <a:rPr lang="lv-LV" dirty="0" smtClean="0">
                <a:latin typeface="Cambria" pitchFamily="18" charset="0"/>
              </a:rPr>
              <a:t>rekreācijas iespējas;</a:t>
            </a:r>
          </a:p>
          <a:p>
            <a:r>
              <a:rPr lang="lv-LV" dirty="0" smtClean="0">
                <a:latin typeface="Cambria" pitchFamily="18" charset="0"/>
              </a:rPr>
              <a:t>veselības un labklājības veicināšana;</a:t>
            </a:r>
          </a:p>
          <a:p>
            <a:r>
              <a:rPr lang="lv-LV" dirty="0" smtClean="0">
                <a:latin typeface="Cambria" pitchFamily="18" charset="0"/>
              </a:rPr>
              <a:t>vides izglītība;</a:t>
            </a:r>
          </a:p>
          <a:p>
            <a:r>
              <a:rPr lang="lv-LV" dirty="0" smtClean="0">
                <a:latin typeface="Cambria" pitchFamily="18" charset="0"/>
              </a:rPr>
              <a:t>kultūras un garīgo vērtību attīstības iespējās;</a:t>
            </a:r>
          </a:p>
          <a:p>
            <a:r>
              <a:rPr lang="lv-LV" dirty="0" smtClean="0">
                <a:latin typeface="Cambria" pitchFamily="18" charset="0"/>
              </a:rPr>
              <a:t>veicina identitātes veidošanos </a:t>
            </a:r>
            <a:r>
              <a:rPr lang="lv-LV" sz="1800" dirty="0" smtClean="0">
                <a:latin typeface="Cambria" pitchFamily="18" charset="0"/>
              </a:rPr>
              <a:t>(</a:t>
            </a:r>
            <a:r>
              <a:rPr lang="lv-LV" sz="1800" dirty="0" err="1" smtClean="0">
                <a:latin typeface="Cambria" pitchFamily="18" charset="0"/>
              </a:rPr>
              <a:t>Guide</a:t>
            </a:r>
            <a:r>
              <a:rPr lang="lv-LV" sz="1800" dirty="0" smtClean="0">
                <a:latin typeface="Cambria" pitchFamily="18" charset="0"/>
              </a:rPr>
              <a:t> to </a:t>
            </a:r>
            <a:r>
              <a:rPr lang="lv-LV" sz="1800" dirty="0" err="1" smtClean="0">
                <a:latin typeface="Cambria" pitchFamily="18" charset="0"/>
              </a:rPr>
              <a:t>Sustainable</a:t>
            </a:r>
            <a:r>
              <a:rPr lang="lv-LV" sz="1800" dirty="0" smtClean="0">
                <a:latin typeface="Cambria" pitchFamily="18" charset="0"/>
              </a:rPr>
              <a:t> </a:t>
            </a:r>
            <a:r>
              <a:rPr lang="lv-LV" sz="1800" dirty="0" err="1" smtClean="0">
                <a:latin typeface="Cambria" pitchFamily="18" charset="0"/>
              </a:rPr>
              <a:t>Tourism</a:t>
            </a:r>
            <a:r>
              <a:rPr lang="lv-LV" sz="1800" dirty="0" smtClean="0">
                <a:latin typeface="Cambria" pitchFamily="18" charset="0"/>
              </a:rPr>
              <a:t> </a:t>
            </a:r>
            <a:r>
              <a:rPr lang="lv-LV" sz="1800" dirty="0" err="1" smtClean="0">
                <a:latin typeface="Cambria" pitchFamily="18" charset="0"/>
              </a:rPr>
              <a:t>in</a:t>
            </a:r>
            <a:r>
              <a:rPr lang="lv-LV" sz="1800" dirty="0" smtClean="0">
                <a:latin typeface="Cambria" pitchFamily="18" charset="0"/>
              </a:rPr>
              <a:t> </a:t>
            </a:r>
            <a:r>
              <a:rPr lang="lv-LV" sz="1800" dirty="0" err="1" smtClean="0">
                <a:latin typeface="Cambria" pitchFamily="18" charset="0"/>
              </a:rPr>
              <a:t>Protected</a:t>
            </a:r>
            <a:r>
              <a:rPr lang="lv-LV" sz="1800" dirty="0" smtClean="0">
                <a:latin typeface="Cambria" pitchFamily="18" charset="0"/>
              </a:rPr>
              <a:t> </a:t>
            </a:r>
            <a:r>
              <a:rPr lang="lv-LV" sz="1800" dirty="0" err="1" smtClean="0">
                <a:latin typeface="Cambria" pitchFamily="18" charset="0"/>
              </a:rPr>
              <a:t>Areas</a:t>
            </a:r>
            <a:r>
              <a:rPr lang="lv-LV" sz="1800" dirty="0" smtClean="0">
                <a:latin typeface="Cambria" pitchFamily="18" charset="0"/>
              </a:rPr>
              <a:t>, 2011). </a:t>
            </a:r>
            <a:endParaRPr lang="lv-LV" sz="18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77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lv-LV" sz="4000" b="1" dirty="0">
                <a:latin typeface="Cambria" pitchFamily="18" charset="0"/>
              </a:rPr>
              <a:t>I</a:t>
            </a:r>
            <a:r>
              <a:rPr lang="lv-LV" sz="4000" b="1" dirty="0" smtClean="0">
                <a:latin typeface="Cambria" pitchFamily="18" charset="0"/>
              </a:rPr>
              <a:t>eguvumi no ĪADT</a:t>
            </a:r>
            <a:endParaRPr lang="lv-LV" sz="4000" b="1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b="1" i="1" u="none" strike="noStrike" baseline="0" dirty="0" smtClean="0">
                <a:solidFill>
                  <a:srgbClr val="000000"/>
                </a:solidFill>
                <a:latin typeface="Cambria" pitchFamily="18" charset="0"/>
              </a:rPr>
              <a:t>ekonomiskie ieguvumi</a:t>
            </a:r>
            <a:r>
              <a:rPr lang="pl-PL" b="0" i="0" u="none" strike="noStrike" baseline="0" dirty="0" smtClean="0">
                <a:solidFill>
                  <a:srgbClr val="000000"/>
                </a:solidFill>
                <a:latin typeface="Cambria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lv-LV" b="0" i="0" u="none" strike="noStrike" baseline="0" dirty="0" smtClean="0">
                <a:solidFill>
                  <a:srgbClr val="000000"/>
                </a:solidFill>
                <a:latin typeface="Cambria" pitchFamily="18" charset="0"/>
              </a:rPr>
              <a:t>nodrošina darba iespējas</a:t>
            </a:r>
            <a:r>
              <a:rPr lang="lv-LV" b="0" i="0" u="none" strike="noStrike" dirty="0" smtClean="0">
                <a:solidFill>
                  <a:srgbClr val="000000"/>
                </a:solidFill>
                <a:latin typeface="Cambria" pitchFamily="18" charset="0"/>
              </a:rPr>
              <a:t> (</a:t>
            </a:r>
            <a:r>
              <a:rPr lang="lv-LV" b="0" i="0" u="none" strike="noStrike" baseline="0" dirty="0" smtClean="0">
                <a:solidFill>
                  <a:srgbClr val="000000"/>
                </a:solidFill>
                <a:latin typeface="Cambria" pitchFamily="18" charset="0"/>
              </a:rPr>
              <a:t>nodrošina ienākumus un nodokļu</a:t>
            </a:r>
            <a:r>
              <a:rPr lang="lv-LV" b="0" i="0" u="none" strike="noStrike" dirty="0" smtClean="0">
                <a:solidFill>
                  <a:srgbClr val="000000"/>
                </a:solidFill>
                <a:latin typeface="Cambria" pitchFamily="18" charset="0"/>
              </a:rPr>
              <a:t> ieņēmumus</a:t>
            </a:r>
            <a:r>
              <a:rPr lang="lv-LV" b="0" i="0" u="none" strike="noStrike" baseline="0" dirty="0" smtClean="0">
                <a:solidFill>
                  <a:srgbClr val="000000"/>
                </a:solidFill>
                <a:latin typeface="Cambria" pitchFamily="18" charset="0"/>
              </a:rPr>
              <a:t> valstij); </a:t>
            </a:r>
          </a:p>
          <a:p>
            <a:pPr>
              <a:lnSpc>
                <a:spcPct val="150000"/>
              </a:lnSpc>
            </a:pPr>
            <a:r>
              <a:rPr lang="lv-LV" b="0" i="0" u="none" strike="noStrike" baseline="0" dirty="0" smtClean="0">
                <a:solidFill>
                  <a:srgbClr val="000000"/>
                </a:solidFill>
                <a:latin typeface="Cambria" pitchFamily="18" charset="0"/>
              </a:rPr>
              <a:t>veicina reģionālo attīstību; </a:t>
            </a:r>
          </a:p>
          <a:p>
            <a:pPr>
              <a:lnSpc>
                <a:spcPct val="150000"/>
              </a:lnSpc>
            </a:pPr>
            <a:r>
              <a:rPr lang="lv-LV" b="0" i="0" u="none" strike="noStrike" baseline="0" dirty="0" smtClean="0">
                <a:solidFill>
                  <a:srgbClr val="000000"/>
                </a:solidFill>
                <a:latin typeface="Cambria" pitchFamily="18" charset="0"/>
              </a:rPr>
              <a:t>veicina un atbalsta lokālo un reģionālo mārketingu </a:t>
            </a:r>
            <a:r>
              <a:rPr lang="lv-LV" sz="1600" b="0" i="0" u="none" strike="noStrike" baseline="0" dirty="0" smtClean="0">
                <a:solidFill>
                  <a:srgbClr val="000000"/>
                </a:solidFill>
                <a:latin typeface="Cambria" pitchFamily="18" charset="0"/>
              </a:rPr>
              <a:t>(</a:t>
            </a:r>
            <a:r>
              <a:rPr lang="lv-LV" sz="1600" b="0" i="0" u="none" strike="noStrike" baseline="0" dirty="0" err="1" smtClean="0">
                <a:solidFill>
                  <a:srgbClr val="000000"/>
                </a:solidFill>
                <a:latin typeface="Cambria" pitchFamily="18" charset="0"/>
              </a:rPr>
              <a:t>Guide</a:t>
            </a:r>
            <a:r>
              <a:rPr lang="lv-LV" sz="1600" b="0" i="0" u="none" strike="noStrike" baseline="0" dirty="0" smtClean="0">
                <a:solidFill>
                  <a:srgbClr val="000000"/>
                </a:solidFill>
                <a:latin typeface="Cambria" pitchFamily="18" charset="0"/>
              </a:rPr>
              <a:t> to </a:t>
            </a:r>
            <a:r>
              <a:rPr lang="lv-LV" sz="1600" b="0" i="0" u="none" strike="noStrike" baseline="0" dirty="0" err="1" smtClean="0">
                <a:solidFill>
                  <a:srgbClr val="000000"/>
                </a:solidFill>
                <a:latin typeface="Cambria" pitchFamily="18" charset="0"/>
              </a:rPr>
              <a:t>Sustainable</a:t>
            </a:r>
            <a:r>
              <a:rPr lang="lv-LV" sz="1600" b="0" i="0" u="none" strike="noStrike" baseline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lv-LV" sz="1600" b="0" i="0" u="none" strike="noStrike" baseline="0" dirty="0" err="1" smtClean="0">
                <a:solidFill>
                  <a:srgbClr val="000000"/>
                </a:solidFill>
                <a:latin typeface="Cambria" pitchFamily="18" charset="0"/>
              </a:rPr>
              <a:t>Tourism</a:t>
            </a:r>
            <a:r>
              <a:rPr lang="lv-LV" sz="1600" b="0" i="0" u="none" strike="noStrike" baseline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lv-LV" sz="1600" b="0" i="0" u="none" strike="noStrike" baseline="0" dirty="0" err="1" smtClean="0">
                <a:solidFill>
                  <a:srgbClr val="000000"/>
                </a:solidFill>
                <a:latin typeface="Cambria" pitchFamily="18" charset="0"/>
              </a:rPr>
              <a:t>in</a:t>
            </a:r>
            <a:r>
              <a:rPr lang="lv-LV" sz="1600" b="0" i="0" u="none" strike="noStrike" baseline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lv-LV" sz="1600" b="0" i="0" u="none" strike="noStrike" baseline="0" dirty="0" err="1" smtClean="0">
                <a:solidFill>
                  <a:srgbClr val="000000"/>
                </a:solidFill>
                <a:latin typeface="Cambria" pitchFamily="18" charset="0"/>
              </a:rPr>
              <a:t>Protected</a:t>
            </a:r>
            <a:r>
              <a:rPr lang="lv-LV" sz="1600" b="0" i="0" u="none" strike="noStrike" baseline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lv-LV" sz="1600" b="0" i="0" u="none" strike="noStrike" baseline="0" dirty="0" err="1" smtClean="0">
                <a:solidFill>
                  <a:srgbClr val="000000"/>
                </a:solidFill>
                <a:latin typeface="Cambria" pitchFamily="18" charset="0"/>
              </a:rPr>
              <a:t>Areas</a:t>
            </a:r>
            <a:r>
              <a:rPr lang="lv-LV" sz="1600" b="0" i="0" u="none" strike="noStrike" baseline="0" dirty="0" smtClean="0">
                <a:solidFill>
                  <a:srgbClr val="000000"/>
                </a:solidFill>
                <a:latin typeface="Cambria" pitchFamily="18" charset="0"/>
              </a:rPr>
              <a:t>, 2011). </a:t>
            </a:r>
          </a:p>
          <a:p>
            <a:pPr>
              <a:lnSpc>
                <a:spcPct val="150000"/>
              </a:lnSpc>
            </a:pPr>
            <a:endParaRPr lang="lv-LV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17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latin typeface="Cambria" pitchFamily="18" charset="0"/>
              </a:rPr>
              <a:t>Iesaistīto pušu matrica </a:t>
            </a:r>
            <a:endParaRPr lang="lv-LV" sz="4000" b="1" dirty="0">
              <a:latin typeface="Cambria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7766281" cy="3396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181600" y="6034216"/>
            <a:ext cx="3484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pt-BR" dirty="0" smtClean="0">
                <a:solidFill>
                  <a:prstClr val="black"/>
                </a:solidFill>
                <a:latin typeface="Cambria" pitchFamily="18" charset="0"/>
                <a:ea typeface="+mj-ea"/>
                <a:cs typeface="+mj-cs"/>
              </a:rPr>
              <a:t>(Newsome et.al. 2005)</a:t>
            </a:r>
            <a:endParaRPr lang="lv-LV" dirty="0">
              <a:solidFill>
                <a:prstClr val="black"/>
              </a:solidFill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3034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1855</TotalTime>
  <Words>550</Words>
  <Application>Microsoft Office PowerPoint</Application>
  <PresentationFormat>On-screen Show (4:3)</PresentationFormat>
  <Paragraphs>113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Tūrisma uzņēmējdarbības vide īpaši aizsargājamās  dabas teritorijās</vt:lpstr>
      <vt:lpstr> Pētījuma mērķis: </vt:lpstr>
      <vt:lpstr>Pētījuma uzdevumi: </vt:lpstr>
      <vt:lpstr>LATVIJAS REPUBLIKAS LIKUMS Par īpaši aizsargājamām dabas teritorijām</vt:lpstr>
      <vt:lpstr>Latvijas īpaši aizsargājamās teritorijas</vt:lpstr>
      <vt:lpstr>PowerPoint Presentation</vt:lpstr>
      <vt:lpstr>Ieguvumi no ĪADT</vt:lpstr>
      <vt:lpstr>Ieguvumi no ĪADT</vt:lpstr>
      <vt:lpstr>Iesaistīto pušu matrica </vt:lpstr>
      <vt:lpstr>Latvijas īpaši aizsargājamās teritorijas</vt:lpstr>
      <vt:lpstr>Uzņēmēju viedokļu noskaidrošanas shēma</vt:lpstr>
      <vt:lpstr>Ekonomiskās darbības</vt:lpstr>
      <vt:lpstr>Tūrisma biznesam labvēlīga vide </vt:lpstr>
      <vt:lpstr>Rezultāti</vt:lpstr>
      <vt:lpstr>Rezultāti</vt:lpstr>
      <vt:lpstr>Rezultāti</vt:lpstr>
      <vt:lpstr>Rezultāti</vt:lpstr>
      <vt:lpstr>Rezultāti</vt:lpstr>
      <vt:lpstr>Rezultāti</vt:lpstr>
      <vt:lpstr>Secinājumi I</vt:lpstr>
      <vt:lpstr>Secinājumi II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Tūrisma uzņēmējdarbības vide īpaši aizsargājamās  dabas teritorijās</dc:title>
  <dc:creator>Forele</dc:creator>
  <cp:lastModifiedBy>Forele</cp:lastModifiedBy>
  <cp:revision>42</cp:revision>
  <dcterms:created xsi:type="dcterms:W3CDTF">2015-05-06T20:46:40Z</dcterms:created>
  <dcterms:modified xsi:type="dcterms:W3CDTF">2015-05-08T03:45:44Z</dcterms:modified>
</cp:coreProperties>
</file>