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81" r:id="rId3"/>
    <p:sldId id="257" r:id="rId4"/>
    <p:sldId id="258" r:id="rId5"/>
    <p:sldId id="259" r:id="rId6"/>
    <p:sldId id="260" r:id="rId7"/>
    <p:sldId id="279" r:id="rId8"/>
    <p:sldId id="280" r:id="rId9"/>
    <p:sldId id="261" r:id="rId10"/>
    <p:sldId id="262" r:id="rId11"/>
    <p:sldId id="263" r:id="rId12"/>
    <p:sldId id="264" r:id="rId13"/>
    <p:sldId id="265" r:id="rId14"/>
    <p:sldId id="266" r:id="rId15"/>
    <p:sldId id="267" r:id="rId16"/>
    <p:sldId id="278" r:id="rId17"/>
    <p:sldId id="268" r:id="rId18"/>
    <p:sldId id="269" r:id="rId19"/>
    <p:sldId id="270" r:id="rId20"/>
    <p:sldId id="271" r:id="rId21"/>
    <p:sldId id="273" r:id="rId22"/>
    <p:sldId id="274" r:id="rId23"/>
    <p:sldId id="275" r:id="rId24"/>
    <p:sldId id="277" r:id="rId25"/>
    <p:sldId id="282" r:id="rId26"/>
    <p:sldId id="276" r:id="rId27"/>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20" name="Footer Placeholder 19"/>
          <p:cNvSpPr>
            <a:spLocks noGrp="1"/>
          </p:cNvSpPr>
          <p:nvPr>
            <p:ph type="ftr" sz="quarter" idx="11"/>
          </p:nvPr>
        </p:nvSpPr>
        <p:spPr/>
        <p:txBody>
          <a:bodyPr/>
          <a:lstStyle>
            <a:extLst/>
          </a:lstStyle>
          <a:p>
            <a:endParaRPr lang="lv-LV"/>
          </a:p>
        </p:txBody>
      </p:sp>
      <p:sp>
        <p:nvSpPr>
          <p:cNvPr id="10" name="Slide Number Placeholder 9"/>
          <p:cNvSpPr>
            <a:spLocks noGrp="1"/>
          </p:cNvSpPr>
          <p:nvPr>
            <p:ph type="sldNum" sz="quarter" idx="12"/>
          </p:nvPr>
        </p:nvSpPr>
        <p:spPr/>
        <p:txBody>
          <a:bodyPr/>
          <a:lstStyle>
            <a:extLst/>
          </a:lstStyle>
          <a:p>
            <a:fld id="{3D8425BB-E9D3-4B10-A1DA-11375C567050}" type="slidenum">
              <a:rPr lang="lv-LV" smtClean="0"/>
              <a:pPr/>
              <a:t>‹#›</a:t>
            </a:fld>
            <a:endParaRPr lang="lv-LV"/>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3D8425BB-E9D3-4B10-A1DA-11375C567050}"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3D8425BB-E9D3-4B10-A1DA-11375C567050}"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3D8425BB-E9D3-4B10-A1DA-11375C567050}"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3D8425BB-E9D3-4B10-A1DA-11375C567050}" type="slidenum">
              <a:rPr lang="lv-LV" smtClean="0"/>
              <a:pPr/>
              <a:t>‹#›</a:t>
            </a:fld>
            <a:endParaRPr lang="lv-LV"/>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6" name="Footer Placeholder 5"/>
          <p:cNvSpPr>
            <a:spLocks noGrp="1"/>
          </p:cNvSpPr>
          <p:nvPr>
            <p:ph type="ftr" sz="quarter" idx="11"/>
          </p:nvPr>
        </p:nvSpPr>
        <p:spPr/>
        <p:txBody>
          <a:bodyPr/>
          <a:lstStyle>
            <a:extLst/>
          </a:lstStyle>
          <a:p>
            <a:endParaRPr lang="lv-LV"/>
          </a:p>
        </p:txBody>
      </p:sp>
      <p:sp>
        <p:nvSpPr>
          <p:cNvPr id="7" name="Slide Number Placeholder 6"/>
          <p:cNvSpPr>
            <a:spLocks noGrp="1"/>
          </p:cNvSpPr>
          <p:nvPr>
            <p:ph type="sldNum" sz="quarter" idx="12"/>
          </p:nvPr>
        </p:nvSpPr>
        <p:spPr/>
        <p:txBody>
          <a:bodyPr/>
          <a:lstStyle>
            <a:extLst/>
          </a:lstStyle>
          <a:p>
            <a:fld id="{3D8425BB-E9D3-4B10-A1DA-11375C567050}"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8" name="Footer Placeholder 7"/>
          <p:cNvSpPr>
            <a:spLocks noGrp="1"/>
          </p:cNvSpPr>
          <p:nvPr>
            <p:ph type="ftr" sz="quarter" idx="11"/>
          </p:nvPr>
        </p:nvSpPr>
        <p:spPr/>
        <p:txBody>
          <a:bodyPr/>
          <a:lstStyle>
            <a:extLst/>
          </a:lstStyle>
          <a:p>
            <a:endParaRPr lang="lv-LV"/>
          </a:p>
        </p:txBody>
      </p:sp>
      <p:sp>
        <p:nvSpPr>
          <p:cNvPr id="9" name="Slide Number Placeholder 8"/>
          <p:cNvSpPr>
            <a:spLocks noGrp="1"/>
          </p:cNvSpPr>
          <p:nvPr>
            <p:ph type="sldNum" sz="quarter" idx="12"/>
          </p:nvPr>
        </p:nvSpPr>
        <p:spPr/>
        <p:txBody>
          <a:bodyPr/>
          <a:lstStyle>
            <a:extLst/>
          </a:lstStyle>
          <a:p>
            <a:fld id="{3D8425BB-E9D3-4B10-A1DA-11375C567050}"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4" name="Footer Placeholder 3"/>
          <p:cNvSpPr>
            <a:spLocks noGrp="1"/>
          </p:cNvSpPr>
          <p:nvPr>
            <p:ph type="ftr" sz="quarter" idx="11"/>
          </p:nvPr>
        </p:nvSpPr>
        <p:spPr/>
        <p:txBody>
          <a:bodyPr/>
          <a:lstStyle>
            <a:extLst/>
          </a:lstStyle>
          <a:p>
            <a:endParaRPr lang="lv-LV"/>
          </a:p>
        </p:txBody>
      </p:sp>
      <p:sp>
        <p:nvSpPr>
          <p:cNvPr id="5" name="Slide Number Placeholder 4"/>
          <p:cNvSpPr>
            <a:spLocks noGrp="1"/>
          </p:cNvSpPr>
          <p:nvPr>
            <p:ph type="sldNum" sz="quarter" idx="12"/>
          </p:nvPr>
        </p:nvSpPr>
        <p:spPr/>
        <p:txBody>
          <a:bodyPr/>
          <a:lstStyle>
            <a:extLst/>
          </a:lstStyle>
          <a:p>
            <a:fld id="{3D8425BB-E9D3-4B10-A1DA-11375C567050}"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3" name="Footer Placeholder 2"/>
          <p:cNvSpPr>
            <a:spLocks noGrp="1"/>
          </p:cNvSpPr>
          <p:nvPr>
            <p:ph type="ftr" sz="quarter" idx="11"/>
          </p:nvPr>
        </p:nvSpPr>
        <p:spPr/>
        <p:txBody>
          <a:bodyPr/>
          <a:lstStyle>
            <a:extLst/>
          </a:lstStyle>
          <a:p>
            <a:endParaRPr lang="lv-LV"/>
          </a:p>
        </p:txBody>
      </p:sp>
      <p:sp>
        <p:nvSpPr>
          <p:cNvPr id="4" name="Slide Number Placeholder 3"/>
          <p:cNvSpPr>
            <a:spLocks noGrp="1"/>
          </p:cNvSpPr>
          <p:nvPr>
            <p:ph type="sldNum" sz="quarter" idx="12"/>
          </p:nvPr>
        </p:nvSpPr>
        <p:spPr/>
        <p:txBody>
          <a:bodyPr/>
          <a:lstStyle>
            <a:extLst/>
          </a:lstStyle>
          <a:p>
            <a:fld id="{3D8425BB-E9D3-4B10-A1DA-11375C567050}" type="slidenum">
              <a:rPr lang="lv-LV" smtClean="0"/>
              <a:pPr/>
              <a:t>‹#›</a:t>
            </a:fld>
            <a:endParaRPr lang="lv-LV"/>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6" name="Footer Placeholder 5"/>
          <p:cNvSpPr>
            <a:spLocks noGrp="1"/>
          </p:cNvSpPr>
          <p:nvPr>
            <p:ph type="ftr" sz="quarter" idx="11"/>
          </p:nvPr>
        </p:nvSpPr>
        <p:spPr/>
        <p:txBody>
          <a:bodyPr/>
          <a:lstStyle>
            <a:extLst/>
          </a:lstStyle>
          <a:p>
            <a:endParaRPr lang="lv-LV"/>
          </a:p>
        </p:txBody>
      </p:sp>
      <p:sp>
        <p:nvSpPr>
          <p:cNvPr id="7" name="Slide Number Placeholder 6"/>
          <p:cNvSpPr>
            <a:spLocks noGrp="1"/>
          </p:cNvSpPr>
          <p:nvPr>
            <p:ph type="sldNum" sz="quarter" idx="12"/>
          </p:nvPr>
        </p:nvSpPr>
        <p:spPr/>
        <p:txBody>
          <a:bodyPr/>
          <a:lstStyle>
            <a:extLst/>
          </a:lstStyle>
          <a:p>
            <a:fld id="{3D8425BB-E9D3-4B10-A1DA-11375C567050}"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F1B316E-5910-47C7-9AA7-A3FA411455F4}" type="datetimeFigureOut">
              <a:rPr lang="lv-LV" smtClean="0"/>
              <a:pPr/>
              <a:t>21.10.2011</a:t>
            </a:fld>
            <a:endParaRPr lang="lv-LV"/>
          </a:p>
        </p:txBody>
      </p:sp>
      <p:sp>
        <p:nvSpPr>
          <p:cNvPr id="6" name="Footer Placeholder 5"/>
          <p:cNvSpPr>
            <a:spLocks noGrp="1"/>
          </p:cNvSpPr>
          <p:nvPr>
            <p:ph type="ftr" sz="quarter" idx="11"/>
          </p:nvPr>
        </p:nvSpPr>
        <p:spPr/>
        <p:txBody>
          <a:bodyPr/>
          <a:lstStyle>
            <a:extLst/>
          </a:lstStyle>
          <a:p>
            <a:endParaRPr lang="lv-LV"/>
          </a:p>
        </p:txBody>
      </p:sp>
      <p:sp>
        <p:nvSpPr>
          <p:cNvPr id="7" name="Slide Number Placeholder 6"/>
          <p:cNvSpPr>
            <a:spLocks noGrp="1"/>
          </p:cNvSpPr>
          <p:nvPr>
            <p:ph type="sldNum" sz="quarter" idx="12"/>
          </p:nvPr>
        </p:nvSpPr>
        <p:spPr/>
        <p:txBody>
          <a:bodyPr/>
          <a:lstStyle>
            <a:extLst/>
          </a:lstStyle>
          <a:p>
            <a:fld id="{3D8425BB-E9D3-4B10-A1DA-11375C567050}" type="slidenum">
              <a:rPr lang="lv-LV" smtClean="0"/>
              <a:pPr/>
              <a:t>‹#›</a:t>
            </a:fld>
            <a:endParaRPr lang="lv-LV"/>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F1B316E-5910-47C7-9AA7-A3FA411455F4}" type="datetimeFigureOut">
              <a:rPr lang="lv-LV" smtClean="0"/>
              <a:pPr/>
              <a:t>21.10.2011</a:t>
            </a:fld>
            <a:endParaRPr lang="lv-LV"/>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lv-LV"/>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D8425BB-E9D3-4B10-A1DA-11375C567050}" type="slidenum">
              <a:rPr lang="lv-LV" smtClean="0"/>
              <a:pPr/>
              <a:t>‹#›</a:t>
            </a:fld>
            <a:endParaRPr lang="lv-LV"/>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8"/>
            <a:ext cx="7772400" cy="3600400"/>
          </a:xfrm>
        </p:spPr>
        <p:txBody>
          <a:bodyPr>
            <a:normAutofit fontScale="90000"/>
          </a:bodyPr>
          <a:lstStyle/>
          <a:p>
            <a:pPr algn="ctr"/>
            <a:r>
              <a:rPr lang="lv-LV" sz="5000" b="1" dirty="0" smtClean="0"/>
              <a:t/>
            </a:r>
            <a:br>
              <a:rPr lang="lv-LV" sz="5000" b="1" dirty="0" smtClean="0"/>
            </a:br>
            <a:r>
              <a:rPr lang="lv-LV" sz="5000" b="1" dirty="0" smtClean="0"/>
              <a:t> </a:t>
            </a:r>
            <a:br>
              <a:rPr lang="lv-LV" sz="5000" b="1" dirty="0" smtClean="0"/>
            </a:br>
            <a:r>
              <a:rPr lang="lv-LV" sz="5000" b="1" dirty="0"/>
              <a:t/>
            </a:r>
            <a:br>
              <a:rPr lang="lv-LV" sz="5000" b="1" dirty="0"/>
            </a:br>
            <a:r>
              <a:rPr lang="lv-LV" sz="5000" b="1" dirty="0" smtClean="0"/>
              <a:t/>
            </a:r>
            <a:br>
              <a:rPr lang="lv-LV" sz="5000" b="1" dirty="0" smtClean="0"/>
            </a:br>
            <a:r>
              <a:rPr lang="lv-LV" sz="5000" b="1" dirty="0" smtClean="0"/>
              <a:t/>
            </a:r>
            <a:br>
              <a:rPr lang="lv-LV" sz="5000" b="1" dirty="0" smtClean="0"/>
            </a:br>
            <a:r>
              <a:rPr lang="lv-LV" sz="5000" b="1" dirty="0"/>
              <a:t/>
            </a:r>
            <a:br>
              <a:rPr lang="lv-LV" sz="5000" b="1" dirty="0"/>
            </a:br>
            <a:r>
              <a:rPr lang="lv-LV" sz="5000" b="1" dirty="0" smtClean="0"/>
              <a:t/>
            </a:r>
            <a:br>
              <a:rPr lang="lv-LV" sz="5000" b="1" dirty="0" smtClean="0"/>
            </a:br>
            <a:r>
              <a:rPr lang="lv-LV" sz="5000" b="1" dirty="0"/>
              <a:t/>
            </a:r>
            <a:br>
              <a:rPr lang="lv-LV" sz="5000" b="1" dirty="0"/>
            </a:br>
            <a:r>
              <a:rPr lang="lv-LV" sz="5000" b="1" dirty="0" smtClean="0"/>
              <a:t/>
            </a:r>
            <a:br>
              <a:rPr lang="lv-LV" sz="5000" b="1" dirty="0" smtClean="0"/>
            </a:br>
            <a:r>
              <a:rPr lang="lv-LV" sz="5000" b="1" dirty="0"/>
              <a:t/>
            </a:r>
            <a:br>
              <a:rPr lang="lv-LV" sz="5000" b="1" dirty="0"/>
            </a:br>
            <a:r>
              <a:rPr lang="lv-LV" sz="5100" b="1" dirty="0" smtClean="0">
                <a:latin typeface="Verdana" pitchFamily="34" charset="0"/>
                <a:ea typeface="Verdana" pitchFamily="34" charset="0"/>
                <a:cs typeface="Verdana" pitchFamily="34" charset="0"/>
              </a:rPr>
              <a:t>NEOLIBERĀLISMA SPOŽUMS UN POSTS</a:t>
            </a:r>
            <a:r>
              <a:rPr lang="lv-LV" sz="5100" dirty="0" smtClean="0">
                <a:latin typeface="Verdana" pitchFamily="34" charset="0"/>
                <a:ea typeface="Verdana" pitchFamily="34" charset="0"/>
                <a:cs typeface="Verdana" pitchFamily="34" charset="0"/>
              </a:rPr>
              <a:t/>
            </a:r>
            <a:br>
              <a:rPr lang="lv-LV" sz="5100" dirty="0" smtClean="0">
                <a:latin typeface="Verdana" pitchFamily="34" charset="0"/>
                <a:ea typeface="Verdana" pitchFamily="34" charset="0"/>
                <a:cs typeface="Verdana" pitchFamily="34" charset="0"/>
              </a:rPr>
            </a:br>
            <a:endParaRPr lang="lv-LV" sz="5100" dirty="0">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a:xfrm>
            <a:off x="1371600" y="4509120"/>
            <a:ext cx="7376864" cy="1129680"/>
          </a:xfrm>
        </p:spPr>
        <p:txBody>
          <a:bodyPr>
            <a:normAutofit fontScale="70000" lnSpcReduction="20000"/>
          </a:bodyPr>
          <a:lstStyle/>
          <a:p>
            <a:pPr algn="r"/>
            <a:endParaRPr lang="lv-LV" sz="2000" dirty="0" smtClean="0"/>
          </a:p>
          <a:p>
            <a:pPr algn="r"/>
            <a:endParaRPr lang="lv-LV" sz="2000" dirty="0"/>
          </a:p>
          <a:p>
            <a:pPr algn="r"/>
            <a:r>
              <a:rPr lang="lv-LV" sz="2000" dirty="0" smtClean="0">
                <a:latin typeface="Verdana" pitchFamily="34" charset="0"/>
                <a:ea typeface="Verdana" pitchFamily="34" charset="0"/>
                <a:cs typeface="Verdana" pitchFamily="34" charset="0"/>
              </a:rPr>
              <a:t>Dainis </a:t>
            </a:r>
            <a:r>
              <a:rPr lang="lv-LV" sz="2000" dirty="0">
                <a:latin typeface="Verdana" pitchFamily="34" charset="0"/>
                <a:ea typeface="Verdana" pitchFamily="34" charset="0"/>
                <a:cs typeface="Verdana" pitchFamily="34" charset="0"/>
              </a:rPr>
              <a:t>Zelmenis, dr.oec.</a:t>
            </a:r>
          </a:p>
          <a:p>
            <a:pPr algn="r"/>
            <a:r>
              <a:rPr lang="lv-LV" sz="2000" dirty="0">
                <a:latin typeface="Verdana" pitchFamily="34" charset="0"/>
                <a:ea typeface="Verdana" pitchFamily="34" charset="0"/>
                <a:cs typeface="Verdana" pitchFamily="34" charset="0"/>
              </a:rPr>
              <a:t>RSU, Eiropa studiju </a:t>
            </a:r>
            <a:r>
              <a:rPr lang="lv-LV" sz="2000" dirty="0" smtClean="0">
                <a:latin typeface="Verdana" pitchFamily="34" charset="0"/>
                <a:ea typeface="Verdana" pitchFamily="34" charset="0"/>
                <a:cs typeface="Verdana" pitchFamily="34" charset="0"/>
              </a:rPr>
              <a:t>fakultātes, </a:t>
            </a:r>
            <a:r>
              <a:rPr lang="lv-LV" sz="2000" dirty="0">
                <a:latin typeface="Verdana" pitchFamily="34" charset="0"/>
                <a:ea typeface="Verdana" pitchFamily="34" charset="0"/>
                <a:cs typeface="Verdana" pitchFamily="34" charset="0"/>
              </a:rPr>
              <a:t>Reģionālas ekonomikas un biznesa </a:t>
            </a:r>
            <a:r>
              <a:rPr lang="lv-LV" sz="2000" dirty="0" smtClean="0">
                <a:latin typeface="Verdana" pitchFamily="34" charset="0"/>
                <a:ea typeface="Verdana" pitchFamily="34" charset="0"/>
                <a:cs typeface="Verdana" pitchFamily="34" charset="0"/>
              </a:rPr>
              <a:t>katedras asoc. profesors</a:t>
            </a:r>
            <a:endParaRPr lang="lv-LV" sz="2000" dirty="0">
              <a:latin typeface="Verdana" pitchFamily="34" charset="0"/>
              <a:ea typeface="Verdana" pitchFamily="34" charset="0"/>
              <a:cs typeface="Verdana" pitchFamily="34" charset="0"/>
            </a:endParaRPr>
          </a:p>
          <a:p>
            <a:endParaRPr lang="lv-LV" dirty="0"/>
          </a:p>
        </p:txBody>
      </p:sp>
    </p:spTree>
    <p:extLst>
      <p:ext uri="{BB962C8B-B14F-4D97-AF65-F5344CB8AC3E}">
        <p14:creationId xmlns:p14="http://schemas.microsoft.com/office/powerpoint/2010/main" val="146922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404664"/>
            <a:ext cx="7499176" cy="5721499"/>
          </a:xfrm>
        </p:spPr>
        <p:txBody>
          <a:bodyPr>
            <a:normAutofit lnSpcReduction="10000"/>
          </a:bodyPr>
          <a:lstStyle/>
          <a:p>
            <a:pPr marL="0" indent="0">
              <a:buNone/>
            </a:pPr>
            <a:r>
              <a:rPr lang="lv-LV" dirty="0" smtClean="0">
                <a:latin typeface="Verdana" pitchFamily="34" charset="0"/>
                <a:ea typeface="Verdana" pitchFamily="34" charset="0"/>
                <a:cs typeface="Verdana" pitchFamily="34" charset="0"/>
              </a:rPr>
              <a:t>	Turpinot </a:t>
            </a:r>
            <a:r>
              <a:rPr lang="lv-LV" dirty="0">
                <a:latin typeface="Verdana" pitchFamily="34" charset="0"/>
                <a:ea typeface="Verdana" pitchFamily="34" charset="0"/>
                <a:cs typeface="Verdana" pitchFamily="34" charset="0"/>
              </a:rPr>
              <a:t>šo loģiku, varam uzdot jautājumu, kādu buržuāziskās sabiedrības slāņu ekonomiskās intereses mūsu dienās izsaka kensiānisma ekonomiskā teorija </a:t>
            </a:r>
            <a:r>
              <a:rPr lang="lv-LV" dirty="0" smtClean="0">
                <a:latin typeface="Verdana" pitchFamily="34" charset="0"/>
                <a:ea typeface="Verdana" pitchFamily="34" charset="0"/>
                <a:cs typeface="Verdana" pitchFamily="34" charset="0"/>
              </a:rPr>
              <a:t>un kādu -  </a:t>
            </a:r>
            <a:r>
              <a:rPr lang="lv-LV" dirty="0">
                <a:latin typeface="Verdana" pitchFamily="34" charset="0"/>
                <a:ea typeface="Verdana" pitchFamily="34" charset="0"/>
                <a:cs typeface="Verdana" pitchFamily="34" charset="0"/>
              </a:rPr>
              <a:t>neoliberālisma ekonomiskā teorija? </a:t>
            </a:r>
            <a:r>
              <a:rPr lang="lv-LV" dirty="0" smtClean="0">
                <a:latin typeface="Verdana" pitchFamily="34" charset="0"/>
                <a:ea typeface="Verdana" pitchFamily="34" charset="0"/>
                <a:cs typeface="Verdana" pitchFamily="34" charset="0"/>
              </a:rPr>
              <a:t>	Šīs </a:t>
            </a:r>
            <a:r>
              <a:rPr lang="lv-LV" dirty="0">
                <a:latin typeface="Verdana" pitchFamily="34" charset="0"/>
                <a:ea typeface="Verdana" pitchFamily="34" charset="0"/>
                <a:cs typeface="Verdana" pitchFamily="34" charset="0"/>
              </a:rPr>
              <a:t>divas šodien joprojām aktuālās ekonomiskās teorijas, kas diametrāli pretēji traktē valsts lomu un vietu mūsdienu ekonomiskajās norisēs.</a:t>
            </a:r>
          </a:p>
        </p:txBody>
      </p:sp>
    </p:spTree>
    <p:extLst>
      <p:ext uri="{BB962C8B-B14F-4D97-AF65-F5344CB8AC3E}">
        <p14:creationId xmlns:p14="http://schemas.microsoft.com/office/powerpoint/2010/main" val="42602930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04664"/>
            <a:ext cx="7571184" cy="5721499"/>
          </a:xfrm>
        </p:spPr>
        <p:txBody>
          <a:bodyPr>
            <a:normAutofit lnSpcReduction="10000"/>
          </a:bodyPr>
          <a:lstStyle/>
          <a:p>
            <a:pPr marL="0" indent="0" algn="just">
              <a:buNone/>
            </a:pPr>
            <a:endParaRPr lang="lv-LV" dirty="0" smtClean="0">
              <a:latin typeface="Verdana" pitchFamily="34" charset="0"/>
              <a:ea typeface="Verdana" pitchFamily="34" charset="0"/>
              <a:cs typeface="Verdana" pitchFamily="34" charset="0"/>
            </a:endParaRPr>
          </a:p>
          <a:p>
            <a:pPr marL="0" indent="0">
              <a:buNone/>
            </a:pPr>
            <a:r>
              <a:rPr lang="lv-LV" dirty="0" smtClean="0">
                <a:latin typeface="Verdana" pitchFamily="34" charset="0"/>
                <a:ea typeface="Verdana" pitchFamily="34" charset="0"/>
                <a:cs typeface="Verdana" pitchFamily="34" charset="0"/>
              </a:rPr>
              <a:t>Mūsuprāt</a:t>
            </a:r>
            <a:r>
              <a:rPr lang="lv-LV" dirty="0">
                <a:latin typeface="Verdana" pitchFamily="34" charset="0"/>
                <a:ea typeface="Verdana" pitchFamily="34" charset="0"/>
                <a:cs typeface="Verdana" pitchFamily="34" charset="0"/>
              </a:rPr>
              <a:t>, keinsiānisma piekritēji ir tie mūsdienu buržuāziskās jeb tirgus sabiedrības slāņi, kas iestājas par katras atsevišķās nacionālās valsts buržuāziskās sabiedrības „kopkapitālistiskajām” jeb tā saucamā „kolektīvā kapitālista” ekonomiskajām interesēm, kuras atbalsta arī vairums sociāldemokrātisko partiju un arodbiedrību ekonomisti.</a:t>
            </a:r>
          </a:p>
        </p:txBody>
      </p:sp>
    </p:spTree>
    <p:extLst>
      <p:ext uri="{BB962C8B-B14F-4D97-AF65-F5344CB8AC3E}">
        <p14:creationId xmlns:p14="http://schemas.microsoft.com/office/powerpoint/2010/main" val="862633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04664"/>
            <a:ext cx="7571184" cy="5721499"/>
          </a:xfrm>
        </p:spPr>
        <p:txBody>
          <a:bodyPr>
            <a:normAutofit fontScale="92500"/>
          </a:bodyPr>
          <a:lstStyle/>
          <a:p>
            <a:pPr marL="0" indent="0">
              <a:buNone/>
            </a:pPr>
            <a:r>
              <a:rPr lang="lv-LV" dirty="0">
                <a:latin typeface="Verdana" pitchFamily="34" charset="0"/>
                <a:ea typeface="Verdana" pitchFamily="34" charset="0"/>
                <a:cs typeface="Verdana" pitchFamily="34" charset="0"/>
              </a:rPr>
              <a:t>Neoliberālisma piekritēji, savukārt, ir  ekonomikas globalizācijas aizstāvji un divas galvenās ekonomikas globālajos procesos darbojošās personas – transnacionālo rūpniecisko korporāciju un </a:t>
            </a:r>
            <a:r>
              <a:rPr lang="lv-LV" dirty="0" smtClean="0">
                <a:latin typeface="Verdana" pitchFamily="34" charset="0"/>
                <a:ea typeface="Verdana" pitchFamily="34" charset="0"/>
                <a:cs typeface="Verdana" pitchFamily="34" charset="0"/>
              </a:rPr>
              <a:t>transnacionālo </a:t>
            </a:r>
            <a:r>
              <a:rPr lang="lv-LV" dirty="0">
                <a:latin typeface="Verdana" pitchFamily="34" charset="0"/>
                <a:ea typeface="Verdana" pitchFamily="34" charset="0"/>
                <a:cs typeface="Verdana" pitchFamily="34" charset="0"/>
              </a:rPr>
              <a:t>finanšu korporāciju  pārstāvji, kuru ekonomisko interešu realizēšanai  ļoti traucē nacionālo valstu valdību ekonomiku regulējošie pasākumi un kas tāpēc ir ieinteresēti nacionālo valstu valdību ekonomiskās ietekmes vājināšanā.</a:t>
            </a:r>
          </a:p>
        </p:txBody>
      </p:sp>
    </p:spTree>
    <p:extLst>
      <p:ext uri="{BB962C8B-B14F-4D97-AF65-F5344CB8AC3E}">
        <p14:creationId xmlns:p14="http://schemas.microsoft.com/office/powerpoint/2010/main" val="1890295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04664"/>
            <a:ext cx="7571184" cy="5721499"/>
          </a:xfrm>
        </p:spPr>
        <p:txBody>
          <a:bodyPr/>
          <a:lstStyle/>
          <a:p>
            <a:pPr marL="0" indent="0" algn="just">
              <a:buNone/>
            </a:pPr>
            <a:endParaRPr lang="lv-LV" dirty="0" smtClean="0">
              <a:latin typeface="Verdana" pitchFamily="34" charset="0"/>
              <a:ea typeface="Verdana" pitchFamily="34" charset="0"/>
              <a:cs typeface="Verdana" pitchFamily="34" charset="0"/>
            </a:endParaRPr>
          </a:p>
          <a:p>
            <a:pPr marL="0" indent="0">
              <a:buNone/>
            </a:pPr>
            <a:r>
              <a:rPr lang="lv-LV" dirty="0" smtClean="0">
                <a:latin typeface="Verdana" pitchFamily="34" charset="0"/>
                <a:ea typeface="Verdana" pitchFamily="34" charset="0"/>
                <a:cs typeface="Verdana" pitchFamily="34" charset="0"/>
              </a:rPr>
              <a:t>Kā </a:t>
            </a:r>
            <a:r>
              <a:rPr lang="lv-LV" dirty="0">
                <a:latin typeface="Verdana" pitchFamily="34" charset="0"/>
                <a:ea typeface="Verdana" pitchFamily="34" charset="0"/>
                <a:cs typeface="Verdana" pitchFamily="34" charset="0"/>
              </a:rPr>
              <a:t>tad ir ar šo divu ekonomisko teoriju </a:t>
            </a:r>
            <a:r>
              <a:rPr lang="lv-LV" dirty="0" smtClean="0">
                <a:latin typeface="Verdana" pitchFamily="34" charset="0"/>
                <a:ea typeface="Verdana" pitchFamily="34" charset="0"/>
                <a:cs typeface="Verdana" pitchFamily="34" charset="0"/>
              </a:rPr>
              <a:t>zinātniskumu un atbilstību zinātniskajai patiesībai? </a:t>
            </a:r>
          </a:p>
          <a:p>
            <a:pPr marL="0" indent="0">
              <a:buNone/>
            </a:pPr>
            <a:r>
              <a:rPr lang="lv-LV" dirty="0" smtClean="0">
                <a:latin typeface="Verdana" pitchFamily="34" charset="0"/>
                <a:ea typeface="Verdana" pitchFamily="34" charset="0"/>
                <a:cs typeface="Verdana" pitchFamily="34" charset="0"/>
              </a:rPr>
              <a:t>Par ko liecina šo teoriju pielietošana praksē? </a:t>
            </a:r>
            <a:endParaRPr lang="lv-LV"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488381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548680"/>
            <a:ext cx="7643192" cy="5577483"/>
          </a:xfrm>
        </p:spPr>
        <p:txBody>
          <a:bodyPr>
            <a:normAutofit fontScale="92500" lnSpcReduction="10000"/>
          </a:bodyPr>
          <a:lstStyle/>
          <a:p>
            <a:pPr marL="0" indent="0">
              <a:buNone/>
            </a:pPr>
            <a:r>
              <a:rPr lang="lv-LV" dirty="0">
                <a:latin typeface="Verdana" pitchFamily="34" charset="0"/>
                <a:ea typeface="Verdana" pitchFamily="34" charset="0"/>
                <a:cs typeface="Verdana" pitchFamily="34" charset="0"/>
              </a:rPr>
              <a:t>Pirmo reizi praksē </a:t>
            </a:r>
            <a:r>
              <a:rPr lang="lv-LV" dirty="0" err="1" smtClean="0">
                <a:latin typeface="Verdana" pitchFamily="34" charset="0"/>
                <a:ea typeface="Verdana" pitchFamily="34" charset="0"/>
                <a:cs typeface="Verdana" pitchFamily="34" charset="0"/>
              </a:rPr>
              <a:t>neoliberālisma</a:t>
            </a:r>
            <a:r>
              <a:rPr lang="lv-LV" dirty="0" smtClean="0">
                <a:latin typeface="Verdana" pitchFamily="34" charset="0"/>
                <a:ea typeface="Verdana" pitchFamily="34" charset="0"/>
                <a:cs typeface="Verdana" pitchFamily="34" charset="0"/>
              </a:rPr>
              <a:t> </a:t>
            </a:r>
            <a:r>
              <a:rPr lang="lv-LV" dirty="0">
                <a:latin typeface="Verdana" pitchFamily="34" charset="0"/>
                <a:ea typeface="Verdana" pitchFamily="34" charset="0"/>
                <a:cs typeface="Verdana" pitchFamily="34" charset="0"/>
              </a:rPr>
              <a:t>ekonomiskā doktrīna tika pielietota Čīlē ģenerāļa A.Pinočeta militārās diktatūras gados (1973. – 1989.), kad to realizēja 30 čīliešu ekonomistu liela grupa („Čikāgas zēni”), kas bija izglītojušies Čikāgas universitātē pie prof. Miltona Frīdmena. „Šoka terapijas” pielietošanas rezultātā tapa plaši izreklamētais „čīliešu ekonomiskais brīnums</a:t>
            </a:r>
            <a:r>
              <a:rPr lang="lv-LV" dirty="0" smtClean="0">
                <a:latin typeface="Verdana" pitchFamily="34" charset="0"/>
                <a:ea typeface="Verdana" pitchFamily="34" charset="0"/>
                <a:cs typeface="Verdana" pitchFamily="34" charset="0"/>
              </a:rPr>
              <a:t>”, </a:t>
            </a:r>
            <a:r>
              <a:rPr lang="lv-LV" dirty="0">
                <a:latin typeface="Verdana" pitchFamily="34" charset="0"/>
                <a:ea typeface="Verdana" pitchFamily="34" charset="0"/>
                <a:cs typeface="Verdana" pitchFamily="34" charset="0"/>
              </a:rPr>
              <a:t>kuru gan ir grūti pierādīt ar </a:t>
            </a:r>
            <a:r>
              <a:rPr lang="lv-LV" dirty="0" smtClean="0">
                <a:latin typeface="Verdana" pitchFamily="34" charset="0"/>
                <a:ea typeface="Verdana" pitchFamily="34" charset="0"/>
                <a:cs typeface="Verdana" pitchFamily="34" charset="0"/>
              </a:rPr>
              <a:t>faktiem. </a:t>
            </a:r>
            <a:endParaRPr lang="lv-LV"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56298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04664"/>
            <a:ext cx="7571184" cy="5721499"/>
          </a:xfrm>
        </p:spPr>
        <p:txBody>
          <a:bodyPr>
            <a:normAutofit fontScale="92500" lnSpcReduction="20000"/>
          </a:bodyPr>
          <a:lstStyle/>
          <a:p>
            <a:pPr marL="0" indent="0">
              <a:buNone/>
            </a:pPr>
            <a:r>
              <a:rPr lang="lv-LV" dirty="0">
                <a:latin typeface="Verdana" pitchFamily="34" charset="0"/>
                <a:ea typeface="Verdana" pitchFamily="34" charset="0"/>
                <a:cs typeface="Verdana" pitchFamily="34" charset="0"/>
              </a:rPr>
              <a:t>Nākošie neoliberālisma pielietošanas piemēri valstu ekonomiskajā praksē attiecas uz „reiganomikas” periodu ASV un „tečerisma” periodu Lielbritanijā. Taču īstie spožuma gadi  neoliberālisma ekonomiskajai doktrīnai iestājās pēc tam, kad tā pagājušā gadsimta 80.gados kļuva par dominējošo trijās galvenajās starptautiskajās ekonomiskajās organizācijās (SVF, PB un PTO) un tika bez diskusiju kārtībā  „tiražēta” visā globalizētajā pasaulē kā neapstrīdama patiesība un universāli pielietojama ekonomiskā teorija</a:t>
            </a:r>
            <a:r>
              <a:rPr lang="lv-LV" dirty="0" smtClean="0">
                <a:latin typeface="Verdana" pitchFamily="34" charset="0"/>
                <a:ea typeface="Verdana" pitchFamily="34" charset="0"/>
                <a:cs typeface="Verdana" pitchFamily="34" charset="0"/>
              </a:rPr>
              <a:t>.</a:t>
            </a:r>
          </a:p>
          <a:p>
            <a:pPr marL="0" indent="0">
              <a:buNone/>
            </a:pPr>
            <a:endParaRPr lang="lv-LV" dirty="0" smtClean="0">
              <a:latin typeface="Verdana" pitchFamily="34" charset="0"/>
              <a:ea typeface="Verdana" pitchFamily="34" charset="0"/>
              <a:cs typeface="Verdana" pitchFamily="34" charset="0"/>
            </a:endParaRPr>
          </a:p>
          <a:p>
            <a:pPr marL="0" indent="0">
              <a:buNone/>
            </a:pPr>
            <a:endParaRPr lang="lv-LV"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2114985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p:txBody>
          <a:bodyPr/>
          <a:lstStyle/>
          <a:p>
            <a:pPr>
              <a:buNone/>
            </a:pPr>
            <a:r>
              <a:rPr lang="lv-LV" dirty="0" smtClean="0"/>
              <a:t>		Tātad zinātnisko pareizumu un pielietojamības universālumu </a:t>
            </a:r>
            <a:r>
              <a:rPr lang="lv-LV" dirty="0" err="1" smtClean="0"/>
              <a:t>neoliberālisma</a:t>
            </a:r>
            <a:r>
              <a:rPr lang="lv-LV" dirty="0" smtClean="0"/>
              <a:t> doktrīnai ir piešķīrusi nevis pati dzī</a:t>
            </a:r>
            <a:r>
              <a:rPr lang="lv-LV" i="1" dirty="0" smtClean="0"/>
              <a:t>ves pieredze brīvās diskusijās ar citu ekonomiskās domas virzienu pārstāvjiem, bet gan tajā  savtīgi ieinteresētie biznesmeņi un politiķi. </a:t>
            </a:r>
            <a:r>
              <a:rPr lang="lv-LV" dirty="0" smtClean="0"/>
              <a:t> </a:t>
            </a:r>
            <a:endParaRPr lang="lv-LV"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404664"/>
            <a:ext cx="7499176" cy="5721499"/>
          </a:xfrm>
        </p:spPr>
        <p:txBody>
          <a:bodyPr>
            <a:normAutofit fontScale="92500" lnSpcReduction="20000"/>
          </a:bodyPr>
          <a:lstStyle/>
          <a:p>
            <a:pPr marL="0" indent="0">
              <a:buNone/>
            </a:pPr>
            <a:r>
              <a:rPr lang="lv-LV" dirty="0" smtClean="0">
                <a:latin typeface="Verdana" pitchFamily="34" charset="0"/>
                <a:ea typeface="Verdana" pitchFamily="34" charset="0"/>
                <a:cs typeface="Verdana" pitchFamily="34" charset="0"/>
              </a:rPr>
              <a:t>	Izvērtējot </a:t>
            </a:r>
            <a:r>
              <a:rPr lang="lv-LV" dirty="0">
                <a:latin typeface="Verdana" pitchFamily="34" charset="0"/>
                <a:ea typeface="Verdana" pitchFamily="34" charset="0"/>
                <a:cs typeface="Verdana" pitchFamily="34" charset="0"/>
              </a:rPr>
              <a:t>neoliberālisma ekonomiskās doktrīnas pielietošanas apmēram 35 </a:t>
            </a:r>
            <a:r>
              <a:rPr lang="lv-LV" dirty="0" smtClean="0">
                <a:latin typeface="Verdana" pitchFamily="34" charset="0"/>
                <a:ea typeface="Verdana" pitchFamily="34" charset="0"/>
                <a:cs typeface="Verdana" pitchFamily="34" charset="0"/>
              </a:rPr>
              <a:t>gadu </a:t>
            </a:r>
            <a:r>
              <a:rPr lang="lv-LV" dirty="0">
                <a:latin typeface="Verdana" pitchFamily="34" charset="0"/>
                <a:ea typeface="Verdana" pitchFamily="34" charset="0"/>
                <a:cs typeface="Verdana" pitchFamily="34" charset="0"/>
              </a:rPr>
              <a:t>pieredzi, ir jāsecina, ka tā ir nākusi pasaulē kā  stiprāko „ekonomisko spēlētāju” ideoloģija, kas globalizācijas apstākļos ir </a:t>
            </a:r>
            <a:r>
              <a:rPr lang="lv-LV" dirty="0" smtClean="0">
                <a:latin typeface="Verdana" pitchFamily="34" charset="0"/>
                <a:ea typeface="Verdana" pitchFamily="34" charset="0"/>
                <a:cs typeface="Verdana" pitchFamily="34" charset="0"/>
              </a:rPr>
              <a:t>bijusi ļoti </a:t>
            </a:r>
            <a:r>
              <a:rPr lang="lv-LV" dirty="0">
                <a:latin typeface="Verdana" pitchFamily="34" charset="0"/>
                <a:ea typeface="Verdana" pitchFamily="34" charset="0"/>
                <a:cs typeface="Verdana" pitchFamily="34" charset="0"/>
              </a:rPr>
              <a:t>izdevīga  bagāto valstu transnacionālajām korporācijām. </a:t>
            </a:r>
            <a:endParaRPr lang="lv-LV" dirty="0" smtClean="0">
              <a:latin typeface="Verdana" pitchFamily="34" charset="0"/>
              <a:ea typeface="Verdana" pitchFamily="34" charset="0"/>
              <a:cs typeface="Verdana" pitchFamily="34" charset="0"/>
            </a:endParaRPr>
          </a:p>
          <a:p>
            <a:pPr marL="0" indent="0">
              <a:buNone/>
            </a:pPr>
            <a:r>
              <a:rPr lang="lv-LV" dirty="0" smtClean="0">
                <a:latin typeface="Verdana" pitchFamily="34" charset="0"/>
                <a:ea typeface="Verdana" pitchFamily="34" charset="0"/>
                <a:cs typeface="Verdana" pitchFamily="34" charset="0"/>
              </a:rPr>
              <a:t>	Tajā </a:t>
            </a:r>
            <a:r>
              <a:rPr lang="lv-LV" dirty="0">
                <a:latin typeface="Verdana" pitchFamily="34" charset="0"/>
                <a:ea typeface="Verdana" pitchFamily="34" charset="0"/>
                <a:cs typeface="Verdana" pitchFamily="34" charset="0"/>
              </a:rPr>
              <a:t>pat laikā tā ir apliecinājusi savu pielietošanas pilnīgu nederīgumu jaunattīstības valstīs un Eiropas postsociālistiskajās pārejas ekonomikas valstīs, tajā skaitā arī Latvijā. </a:t>
            </a:r>
          </a:p>
        </p:txBody>
      </p:sp>
    </p:spTree>
    <p:extLst>
      <p:ext uri="{BB962C8B-B14F-4D97-AF65-F5344CB8AC3E}">
        <p14:creationId xmlns:p14="http://schemas.microsoft.com/office/powerpoint/2010/main" val="2536908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04664"/>
            <a:ext cx="7571184" cy="5721499"/>
          </a:xfrm>
        </p:spPr>
        <p:txBody>
          <a:bodyPr>
            <a:normAutofit fontScale="92500" lnSpcReduction="20000"/>
          </a:bodyPr>
          <a:lstStyle/>
          <a:p>
            <a:pPr marL="0" indent="0">
              <a:buNone/>
            </a:pPr>
            <a:r>
              <a:rPr lang="lv-LV" dirty="0" smtClean="0">
                <a:latin typeface="Verdana" pitchFamily="34" charset="0"/>
                <a:ea typeface="Verdana" pitchFamily="34" charset="0"/>
                <a:cs typeface="Verdana" pitchFamily="34" charset="0"/>
              </a:rPr>
              <a:t>	Ir </a:t>
            </a:r>
            <a:r>
              <a:rPr lang="lv-LV" dirty="0">
                <a:latin typeface="Verdana" pitchFamily="34" charset="0"/>
                <a:ea typeface="Verdana" pitchFamily="34" charset="0"/>
                <a:cs typeface="Verdana" pitchFamily="34" charset="0"/>
              </a:rPr>
              <a:t>jāpiekrīt krievu izcelsmes amerikāņu ekonomista Vasīlija Ļeontjeva, 1973.gada Nobela prēmijas laureāta, teiktajam, ka tirgus ekonomikai tāpat kā jahtai, lai tā sekmīgi ietu uz priekšu, ir nepieciešamas trīs lietas: buras, vējš un stūre</a:t>
            </a:r>
            <a:r>
              <a:rPr lang="lv-LV" dirty="0" smtClean="0">
                <a:latin typeface="Verdana" pitchFamily="34" charset="0"/>
                <a:ea typeface="Verdana" pitchFamily="34" charset="0"/>
                <a:cs typeface="Verdana" pitchFamily="34" charset="0"/>
              </a:rPr>
              <a:t>.</a:t>
            </a:r>
          </a:p>
          <a:p>
            <a:pPr marL="0" indent="0">
              <a:buNone/>
            </a:pPr>
            <a:r>
              <a:rPr lang="lv-LV" dirty="0" smtClean="0">
                <a:latin typeface="Verdana" pitchFamily="34" charset="0"/>
                <a:ea typeface="Verdana" pitchFamily="34" charset="0"/>
                <a:cs typeface="Verdana" pitchFamily="34" charset="0"/>
              </a:rPr>
              <a:t>	 </a:t>
            </a:r>
            <a:r>
              <a:rPr lang="lv-LV" dirty="0">
                <a:latin typeface="Verdana" pitchFamily="34" charset="0"/>
                <a:ea typeface="Verdana" pitchFamily="34" charset="0"/>
                <a:cs typeface="Verdana" pitchFamily="34" charset="0"/>
              </a:rPr>
              <a:t>Respektīvi, tirgus ekonomikai, lai tā varētu sekmīgi attīstīties, ir jābūt trīs priekšnoteikumiem:  privātajam īpašumam, ekonomiskajai ieinteresētībai un valsts ekonomiskajai </a:t>
            </a:r>
            <a:r>
              <a:rPr lang="lv-LV" dirty="0" smtClean="0">
                <a:latin typeface="Verdana" pitchFamily="34" charset="0"/>
                <a:ea typeface="Verdana" pitchFamily="34" charset="0"/>
                <a:cs typeface="Verdana" pitchFamily="34" charset="0"/>
              </a:rPr>
              <a:t>regulēšanai.</a:t>
            </a:r>
            <a:endParaRPr lang="lv-LV"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81719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332656"/>
            <a:ext cx="7499176" cy="5793507"/>
          </a:xfrm>
        </p:spPr>
        <p:txBody>
          <a:bodyPr>
            <a:normAutofit fontScale="77500" lnSpcReduction="20000"/>
          </a:bodyPr>
          <a:lstStyle/>
          <a:p>
            <a:pPr marL="0" indent="0">
              <a:buNone/>
            </a:pPr>
            <a:r>
              <a:rPr lang="lv-LV" dirty="0" smtClean="0">
                <a:latin typeface="Verdana" pitchFamily="34" charset="0"/>
                <a:ea typeface="Verdana" pitchFamily="34" charset="0"/>
                <a:cs typeface="Verdana" pitchFamily="34" charset="0"/>
              </a:rPr>
              <a:t>	Nākas </a:t>
            </a:r>
            <a:r>
              <a:rPr lang="lv-LV" dirty="0">
                <a:latin typeface="Verdana" pitchFamily="34" charset="0"/>
                <a:ea typeface="Verdana" pitchFamily="34" charset="0"/>
                <a:cs typeface="Verdana" pitchFamily="34" charset="0"/>
              </a:rPr>
              <a:t>konstatēt, ka liberālisma un neoliberālisma ekonomiskās teorijas sekotāji pēdējo nepilnu 80 gadu laikā pasaules ekonomiku ir ieveduši pagājušā gadsimta 30.gadu Lielajā un, iespējams, mūsdienu vēl lielākajā depresijā. </a:t>
            </a:r>
            <a:r>
              <a:rPr lang="lv-LV" dirty="0" smtClean="0">
                <a:latin typeface="Verdana" pitchFamily="34" charset="0"/>
                <a:ea typeface="Verdana" pitchFamily="34" charset="0"/>
                <a:cs typeface="Verdana" pitchFamily="34" charset="0"/>
              </a:rPr>
              <a:t>Kā </a:t>
            </a:r>
            <a:r>
              <a:rPr lang="lv-LV" dirty="0">
                <a:latin typeface="Verdana" pitchFamily="34" charset="0"/>
                <a:ea typeface="Verdana" pitchFamily="34" charset="0"/>
                <a:cs typeface="Verdana" pitchFamily="34" charset="0"/>
              </a:rPr>
              <a:t>to rāda ASV u.c. valstu prakse, izeja no krīzes un banku sektora glābšana notiek un var notikt tikai ar valsts palīdzību</a:t>
            </a:r>
            <a:r>
              <a:rPr lang="lv-LV" dirty="0" smtClean="0">
                <a:latin typeface="Verdana" pitchFamily="34" charset="0"/>
                <a:ea typeface="Verdana" pitchFamily="34" charset="0"/>
                <a:cs typeface="Verdana" pitchFamily="34" charset="0"/>
              </a:rPr>
              <a:t>.</a:t>
            </a:r>
          </a:p>
          <a:p>
            <a:pPr marL="0" indent="0">
              <a:buNone/>
            </a:pPr>
            <a:r>
              <a:rPr lang="lv-LV" dirty="0" smtClean="0">
                <a:latin typeface="Verdana" pitchFamily="34" charset="0"/>
                <a:ea typeface="Verdana" pitchFamily="34" charset="0"/>
                <a:cs typeface="Verdana" pitchFamily="34" charset="0"/>
              </a:rPr>
              <a:t>	 </a:t>
            </a:r>
            <a:r>
              <a:rPr lang="lv-LV" dirty="0">
                <a:latin typeface="Verdana" pitchFamily="34" charset="0"/>
                <a:ea typeface="Verdana" pitchFamily="34" charset="0"/>
                <a:cs typeface="Verdana" pitchFamily="34" charset="0"/>
              </a:rPr>
              <a:t>Kā žurnālam „The Wall Street Journal” izteicies kāds amerikāņu baņķieris: „Mēs esam par brīvo tirgu, kad taisām naudu, un paļaujamies uz valsti, kad naudu zaudējam</a:t>
            </a:r>
            <a:r>
              <a:rPr lang="lv-LV" dirty="0" smtClean="0">
                <a:latin typeface="Verdana" pitchFamily="34" charset="0"/>
                <a:ea typeface="Verdana" pitchFamily="34" charset="0"/>
                <a:cs typeface="Verdana" pitchFamily="34" charset="0"/>
              </a:rPr>
              <a:t>”.</a:t>
            </a:r>
          </a:p>
          <a:p>
            <a:pPr marL="0" indent="0">
              <a:buNone/>
            </a:pPr>
            <a:r>
              <a:rPr lang="lv-LV" dirty="0" smtClean="0">
                <a:latin typeface="Verdana" pitchFamily="34" charset="0"/>
                <a:ea typeface="Verdana" pitchFamily="34" charset="0"/>
                <a:cs typeface="Verdana" pitchFamily="34" charset="0"/>
              </a:rPr>
              <a:t>  	Bet </a:t>
            </a:r>
            <a:r>
              <a:rPr lang="lv-LV" dirty="0">
                <a:latin typeface="Verdana" pitchFamily="34" charset="0"/>
                <a:ea typeface="Verdana" pitchFamily="34" charset="0"/>
                <a:cs typeface="Verdana" pitchFamily="34" charset="0"/>
              </a:rPr>
              <a:t>valsts iejaukšanās ekonomiskajos procesos, kā zināms, ir  neoliberālās ekonomiskās doktrīnas principu noliegums un līdz ar to - krahs. </a:t>
            </a:r>
          </a:p>
        </p:txBody>
      </p:sp>
    </p:spTree>
    <p:extLst>
      <p:ext uri="{BB962C8B-B14F-4D97-AF65-F5344CB8AC3E}">
        <p14:creationId xmlns:p14="http://schemas.microsoft.com/office/powerpoint/2010/main" val="1730775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p:txBody>
          <a:bodyPr/>
          <a:lstStyle/>
          <a:p>
            <a:pPr>
              <a:buNone/>
            </a:pPr>
            <a:endParaRPr lang="lv-LV" dirty="0" smtClean="0"/>
          </a:p>
          <a:p>
            <a:pPr>
              <a:buNone/>
            </a:pPr>
            <a:r>
              <a:rPr lang="lv-LV" dirty="0" smtClean="0"/>
              <a:t>“Draugs, teorija ir pelēka. Mūžam zaļš ir tikai dzīves zelta koks.”</a:t>
            </a:r>
          </a:p>
          <a:p>
            <a:pPr>
              <a:buNone/>
            </a:pPr>
            <a:r>
              <a:rPr lang="lv-LV" dirty="0" smtClean="0"/>
              <a:t>                        Johans Volfgangs Gēte</a:t>
            </a:r>
          </a:p>
          <a:p>
            <a:pPr>
              <a:buNone/>
            </a:pPr>
            <a:endParaRPr lang="lv-LV" dirty="0" smtClean="0"/>
          </a:p>
          <a:p>
            <a:pPr>
              <a:buNone/>
            </a:pPr>
            <a:r>
              <a:rPr lang="lv-LV" dirty="0" smtClean="0"/>
              <a:t>Katrā patiesībā ir arī daļa maldu, bet katros maldos – arī daļa patiesības…</a:t>
            </a:r>
          </a:p>
          <a:p>
            <a:pPr>
              <a:buNone/>
            </a:pPr>
            <a:r>
              <a:rPr lang="lv-LV" dirty="0" smtClean="0"/>
              <a:t>                             Filozofiska atziņa</a:t>
            </a:r>
            <a:endParaRPr lang="lv-LV"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404664"/>
            <a:ext cx="7643192" cy="5721499"/>
          </a:xfrm>
        </p:spPr>
        <p:txBody>
          <a:bodyPr>
            <a:normAutofit fontScale="92500"/>
          </a:bodyPr>
          <a:lstStyle/>
          <a:p>
            <a:pPr marL="0" indent="0">
              <a:buNone/>
            </a:pPr>
            <a:r>
              <a:rPr lang="lv-LV" dirty="0" smtClean="0">
                <a:latin typeface="Verdana" pitchFamily="34" charset="0"/>
                <a:ea typeface="Verdana" pitchFamily="34" charset="0"/>
                <a:cs typeface="Verdana" pitchFamily="34" charset="0"/>
              </a:rPr>
              <a:t>	Par neoliberālisma </a:t>
            </a:r>
            <a:r>
              <a:rPr lang="lv-LV" dirty="0">
                <a:latin typeface="Verdana" pitchFamily="34" charset="0"/>
                <a:ea typeface="Verdana" pitchFamily="34" charset="0"/>
                <a:cs typeface="Verdana" pitchFamily="34" charset="0"/>
              </a:rPr>
              <a:t>paradigmas galu pagaidām gan runā tikai ekonomikas zinātnes pārstāvji. </a:t>
            </a:r>
            <a:r>
              <a:rPr lang="lv-LV" dirty="0" smtClean="0">
                <a:latin typeface="Verdana" pitchFamily="34" charset="0"/>
                <a:ea typeface="Verdana" pitchFamily="34" charset="0"/>
                <a:cs typeface="Verdana" pitchFamily="34" charset="0"/>
              </a:rPr>
              <a:t>Politiķi </a:t>
            </a:r>
            <a:r>
              <a:rPr lang="lv-LV" dirty="0">
                <a:latin typeface="Verdana" pitchFamily="34" charset="0"/>
                <a:ea typeface="Verdana" pitchFamily="34" charset="0"/>
                <a:cs typeface="Verdana" pitchFamily="34" charset="0"/>
              </a:rPr>
              <a:t>par to pagaidām nerunā vai ierunājas  </a:t>
            </a:r>
            <a:r>
              <a:rPr lang="lv-LV" dirty="0" smtClean="0">
                <a:latin typeface="Verdana" pitchFamily="34" charset="0"/>
                <a:ea typeface="Verdana" pitchFamily="34" charset="0"/>
                <a:cs typeface="Verdana" pitchFamily="34" charset="0"/>
              </a:rPr>
              <a:t>epizodiski (</a:t>
            </a:r>
            <a:r>
              <a:rPr lang="lv-LV" dirty="0" err="1" smtClean="0">
                <a:latin typeface="Verdana" pitchFamily="34" charset="0"/>
                <a:ea typeface="Verdana" pitchFamily="34" charset="0"/>
                <a:cs typeface="Verdana" pitchFamily="34" charset="0"/>
              </a:rPr>
              <a:t>Īslandes</a:t>
            </a:r>
            <a:r>
              <a:rPr lang="lv-LV" dirty="0" smtClean="0">
                <a:latin typeface="Verdana" pitchFamily="34" charset="0"/>
                <a:ea typeface="Verdana" pitchFamily="34" charset="0"/>
                <a:cs typeface="Verdana" pitchFamily="34" charset="0"/>
              </a:rPr>
              <a:t> premjerministre Johanna </a:t>
            </a:r>
            <a:r>
              <a:rPr lang="lv-LV" dirty="0" err="1" smtClean="0">
                <a:latin typeface="Verdana" pitchFamily="34" charset="0"/>
                <a:ea typeface="Verdana" pitchFamily="34" charset="0"/>
                <a:cs typeface="Verdana" pitchFamily="34" charset="0"/>
              </a:rPr>
              <a:t>Sigurdadotira</a:t>
            </a:r>
            <a:r>
              <a:rPr lang="lv-LV" dirty="0" smtClean="0">
                <a:latin typeface="Verdana" pitchFamily="34" charset="0"/>
                <a:ea typeface="Verdana" pitchFamily="34" charset="0"/>
                <a:cs typeface="Verdana" pitchFamily="34" charset="0"/>
              </a:rPr>
              <a:t>, </a:t>
            </a:r>
            <a:r>
              <a:rPr lang="lv-LV" dirty="0" err="1" smtClean="0">
                <a:latin typeface="Verdana" pitchFamily="34" charset="0"/>
                <a:ea typeface="Verdana" pitchFamily="34" charset="0"/>
                <a:cs typeface="Verdana" pitchFamily="34" charset="0"/>
              </a:rPr>
              <a:t>Lielbritanijas</a:t>
            </a:r>
            <a:r>
              <a:rPr lang="lv-LV" dirty="0" smtClean="0">
                <a:latin typeface="Verdana" pitchFamily="34" charset="0"/>
                <a:ea typeface="Verdana" pitchFamily="34" charset="0"/>
                <a:cs typeface="Verdana" pitchFamily="34" charset="0"/>
              </a:rPr>
              <a:t> </a:t>
            </a:r>
            <a:r>
              <a:rPr lang="lv-LV" dirty="0" err="1" smtClean="0">
                <a:latin typeface="Verdana" pitchFamily="34" charset="0"/>
                <a:ea typeface="Verdana" pitchFamily="34" charset="0"/>
                <a:cs typeface="Verdana" pitchFamily="34" charset="0"/>
              </a:rPr>
              <a:t>ekspremjerministrs</a:t>
            </a:r>
            <a:r>
              <a:rPr lang="lv-LV" dirty="0" smtClean="0">
                <a:latin typeface="Verdana" pitchFamily="34" charset="0"/>
                <a:ea typeface="Verdana" pitchFamily="34" charset="0"/>
                <a:cs typeface="Verdana" pitchFamily="34" charset="0"/>
              </a:rPr>
              <a:t> </a:t>
            </a:r>
            <a:r>
              <a:rPr lang="lv-LV" dirty="0" err="1" smtClean="0">
                <a:latin typeface="Verdana" pitchFamily="34" charset="0"/>
                <a:ea typeface="Verdana" pitchFamily="34" charset="0"/>
                <a:cs typeface="Verdana" pitchFamily="34" charset="0"/>
              </a:rPr>
              <a:t>Gordons</a:t>
            </a:r>
            <a:r>
              <a:rPr lang="lv-LV" dirty="0" smtClean="0">
                <a:latin typeface="Verdana" pitchFamily="34" charset="0"/>
                <a:ea typeface="Verdana" pitchFamily="34" charset="0"/>
                <a:cs typeface="Verdana" pitchFamily="34" charset="0"/>
              </a:rPr>
              <a:t> </a:t>
            </a:r>
            <a:r>
              <a:rPr lang="lv-LV" dirty="0" err="1" smtClean="0">
                <a:latin typeface="Verdana" pitchFamily="34" charset="0"/>
                <a:ea typeface="Verdana" pitchFamily="34" charset="0"/>
                <a:cs typeface="Verdana" pitchFamily="34" charset="0"/>
              </a:rPr>
              <a:t>Brauns</a:t>
            </a:r>
            <a:r>
              <a:rPr lang="lv-LV" dirty="0" smtClean="0">
                <a:latin typeface="Verdana" pitchFamily="34" charset="0"/>
                <a:ea typeface="Verdana" pitchFamily="34" charset="0"/>
                <a:cs typeface="Verdana" pitchFamily="34" charset="0"/>
              </a:rPr>
              <a:t>). 	Pagaidām visizvērstāko </a:t>
            </a:r>
            <a:r>
              <a:rPr lang="lv-LV" dirty="0" err="1" smtClean="0">
                <a:latin typeface="Verdana" pitchFamily="34" charset="0"/>
                <a:ea typeface="Verdana" pitchFamily="34" charset="0"/>
                <a:cs typeface="Verdana" pitchFamily="34" charset="0"/>
              </a:rPr>
              <a:t>neoliberalisma</a:t>
            </a:r>
            <a:r>
              <a:rPr lang="lv-LV" dirty="0" smtClean="0">
                <a:latin typeface="Verdana" pitchFamily="34" charset="0"/>
                <a:ea typeface="Verdana" pitchFamily="34" charset="0"/>
                <a:cs typeface="Verdana" pitchFamily="34" charset="0"/>
              </a:rPr>
              <a:t> kritiku no politiķu puses varam atrast </a:t>
            </a:r>
            <a:r>
              <a:rPr lang="lv-LV" dirty="0">
                <a:latin typeface="Verdana" pitchFamily="34" charset="0"/>
                <a:ea typeface="Verdana" pitchFamily="34" charset="0"/>
                <a:cs typeface="Verdana" pitchFamily="34" charset="0"/>
              </a:rPr>
              <a:t>Francijas prezidenta </a:t>
            </a:r>
            <a:r>
              <a:rPr lang="lv-LV" dirty="0" err="1">
                <a:latin typeface="Verdana" pitchFamily="34" charset="0"/>
                <a:ea typeface="Verdana" pitchFamily="34" charset="0"/>
                <a:cs typeface="Verdana" pitchFamily="34" charset="0"/>
              </a:rPr>
              <a:t>N.Sarkozī</a:t>
            </a:r>
            <a:r>
              <a:rPr lang="lv-LV" dirty="0">
                <a:latin typeface="Verdana" pitchFamily="34" charset="0"/>
                <a:ea typeface="Verdana" pitchFamily="34" charset="0"/>
                <a:cs typeface="Verdana" pitchFamily="34" charset="0"/>
              </a:rPr>
              <a:t> </a:t>
            </a:r>
            <a:r>
              <a:rPr lang="lv-LV" dirty="0" smtClean="0">
                <a:latin typeface="Verdana" pitchFamily="34" charset="0"/>
                <a:ea typeface="Verdana" pitchFamily="34" charset="0"/>
                <a:cs typeface="Verdana" pitchFamily="34" charset="0"/>
              </a:rPr>
              <a:t>2010.gada </a:t>
            </a:r>
            <a:r>
              <a:rPr lang="lv-LV" dirty="0">
                <a:latin typeface="Verdana" pitchFamily="34" charset="0"/>
                <a:ea typeface="Verdana" pitchFamily="34" charset="0"/>
                <a:cs typeface="Verdana" pitchFamily="34" charset="0"/>
              </a:rPr>
              <a:t>Davosas foruma atklāšanas runā. </a:t>
            </a:r>
          </a:p>
        </p:txBody>
      </p:sp>
    </p:spTree>
    <p:extLst>
      <p:ext uri="{BB962C8B-B14F-4D97-AF65-F5344CB8AC3E}">
        <p14:creationId xmlns:p14="http://schemas.microsoft.com/office/powerpoint/2010/main" val="4808258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404664"/>
            <a:ext cx="7499176" cy="5721499"/>
          </a:xfrm>
        </p:spPr>
        <p:txBody>
          <a:bodyPr>
            <a:normAutofit fontScale="92500" lnSpcReduction="20000"/>
          </a:bodyPr>
          <a:lstStyle/>
          <a:p>
            <a:pPr marL="0" indent="0">
              <a:buNone/>
            </a:pPr>
            <a:r>
              <a:rPr lang="lv-LV" dirty="0" smtClean="0">
                <a:latin typeface="Verdana" pitchFamily="34" charset="0"/>
                <a:ea typeface="Verdana" pitchFamily="34" charset="0"/>
                <a:cs typeface="Verdana" pitchFamily="34" charset="0"/>
              </a:rPr>
              <a:t>	Finanšu </a:t>
            </a:r>
            <a:r>
              <a:rPr lang="lv-LV" dirty="0">
                <a:latin typeface="Verdana" pitchFamily="34" charset="0"/>
                <a:ea typeface="Verdana" pitchFamily="34" charset="0"/>
                <a:cs typeface="Verdana" pitchFamily="34" charset="0"/>
              </a:rPr>
              <a:t>kapitāls, kura saknes, kā zināms, nāk no banku kapitāla </a:t>
            </a:r>
            <a:r>
              <a:rPr lang="lv-LV" dirty="0" smtClean="0">
                <a:latin typeface="Verdana" pitchFamily="34" charset="0"/>
                <a:ea typeface="Verdana" pitchFamily="34" charset="0"/>
                <a:cs typeface="Verdana" pitchFamily="34" charset="0"/>
              </a:rPr>
              <a:t>un</a:t>
            </a:r>
          </a:p>
          <a:p>
            <a:pPr marL="0" indent="0">
              <a:buNone/>
            </a:pPr>
            <a:r>
              <a:rPr lang="lv-LV" dirty="0" smtClean="0">
                <a:latin typeface="Verdana" pitchFamily="34" charset="0"/>
                <a:ea typeface="Verdana" pitchFamily="34" charset="0"/>
                <a:cs typeface="Verdana" pitchFamily="34" charset="0"/>
              </a:rPr>
              <a:t>kura </a:t>
            </a:r>
            <a:r>
              <a:rPr lang="lv-LV" dirty="0">
                <a:latin typeface="Verdana" pitchFamily="34" charset="0"/>
                <a:ea typeface="Verdana" pitchFamily="34" charset="0"/>
                <a:cs typeface="Verdana" pitchFamily="34" charset="0"/>
              </a:rPr>
              <a:t>misija sākotnēji bija apkalpot reālo ekonomiku, t.i., ražošanas sektoru, ar laiku ir pārvērties par patstāvīgu „virtuālo” kapitālu, kas dzenas pakaļ maksimālai pelņai pa visu pasauli, radot nestabilitāti un „burbuļus”  finanšu sfērā jeb tā saucamo </a:t>
            </a:r>
            <a:r>
              <a:rPr lang="lv-LV" i="1" dirty="0">
                <a:latin typeface="Verdana" pitchFamily="34" charset="0"/>
                <a:ea typeface="Verdana" pitchFamily="34" charset="0"/>
                <a:cs typeface="Verdana" pitchFamily="34" charset="0"/>
              </a:rPr>
              <a:t>„</a:t>
            </a:r>
            <a:r>
              <a:rPr lang="lv-LV" b="1" i="1" dirty="0">
                <a:latin typeface="Verdana" pitchFamily="34" charset="0"/>
                <a:ea typeface="Verdana" pitchFamily="34" charset="0"/>
                <a:cs typeface="Verdana" pitchFamily="34" charset="0"/>
              </a:rPr>
              <a:t>kazino ekonomiku</a:t>
            </a:r>
            <a:r>
              <a:rPr lang="lv-LV" dirty="0">
                <a:latin typeface="Verdana" pitchFamily="34" charset="0"/>
                <a:ea typeface="Verdana" pitchFamily="34" charset="0"/>
                <a:cs typeface="Verdana" pitchFamily="34" charset="0"/>
              </a:rPr>
              <a:t>”. K.Markss savā laikā nosauca akciju kapitālu par fiktīvo kapitālu pretstatā reālajam kapitālam. Kā būtu jānosauc mūsdienu atvasinātie vērtspapīri? Par vēl fiktīvākiem par jau tā fiktīvajiem?</a:t>
            </a:r>
          </a:p>
        </p:txBody>
      </p:sp>
    </p:spTree>
    <p:extLst>
      <p:ext uri="{BB962C8B-B14F-4D97-AF65-F5344CB8AC3E}">
        <p14:creationId xmlns:p14="http://schemas.microsoft.com/office/powerpoint/2010/main" val="4137140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332656"/>
            <a:ext cx="7643192" cy="5793507"/>
          </a:xfrm>
        </p:spPr>
        <p:txBody>
          <a:bodyPr>
            <a:normAutofit fontScale="85000" lnSpcReduction="10000"/>
          </a:bodyPr>
          <a:lstStyle/>
          <a:p>
            <a:pPr marL="0" indent="0">
              <a:buNone/>
            </a:pPr>
            <a:r>
              <a:rPr lang="lv-LV" dirty="0" smtClean="0">
                <a:latin typeface="Verdana" pitchFamily="34" charset="0"/>
                <a:ea typeface="Verdana" pitchFamily="34" charset="0"/>
                <a:cs typeface="Verdana" pitchFamily="34" charset="0"/>
              </a:rPr>
              <a:t>„</a:t>
            </a:r>
            <a:r>
              <a:rPr lang="lv-LV" dirty="0">
                <a:latin typeface="Verdana" pitchFamily="34" charset="0"/>
                <a:ea typeface="Verdana" pitchFamily="34" charset="0"/>
                <a:cs typeface="Verdana" pitchFamily="34" charset="0"/>
              </a:rPr>
              <a:t>Kazino ekonomikas” uzplaukums aizsākās pagājušā gadsimta 90.gadu beigās ASV, kad, piekāpjoties lielo komercbanku  lobija spiedienam, tika atcelts aizliegums komercbankām nodarboties ar vērtspapīru operācijām. Šis Glass – Steagall Act aizliegums, kas bija eksistējis kopš Lielās Depresijas un Fr.Rūzvelta Jaunā kursa laikiem (1933.g.) un bija visu šo aizvadīto periodu </a:t>
            </a:r>
            <a:r>
              <a:rPr lang="lv-LV" dirty="0" smtClean="0">
                <a:latin typeface="Verdana" pitchFamily="34" charset="0"/>
                <a:ea typeface="Verdana" pitchFamily="34" charset="0"/>
                <a:cs typeface="Verdana" pitchFamily="34" charset="0"/>
              </a:rPr>
              <a:t>lielā </a:t>
            </a:r>
            <a:r>
              <a:rPr lang="lv-LV" dirty="0">
                <a:latin typeface="Verdana" pitchFamily="34" charset="0"/>
                <a:ea typeface="Verdana" pitchFamily="34" charset="0"/>
                <a:cs typeface="Verdana" pitchFamily="34" charset="0"/>
              </a:rPr>
              <a:t>mērā palīdzējis sargāt ASV no finanšu „burbuļu” izveidošanās, tika 1999.gadā aizstāts ar Gramm-Leach-Bliley Act, kas atkal pavēra iespējas komercbankām nodarboties ar vērtspapīru (arī atvasināto vērtspapīru) operācijām.</a:t>
            </a:r>
          </a:p>
        </p:txBody>
      </p:sp>
    </p:spTree>
    <p:extLst>
      <p:ext uri="{BB962C8B-B14F-4D97-AF65-F5344CB8AC3E}">
        <p14:creationId xmlns:p14="http://schemas.microsoft.com/office/powerpoint/2010/main" val="34376637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04664"/>
            <a:ext cx="7571184" cy="5721499"/>
          </a:xfrm>
        </p:spPr>
        <p:txBody>
          <a:bodyPr>
            <a:normAutofit fontScale="85000" lnSpcReduction="10000"/>
          </a:bodyPr>
          <a:lstStyle/>
          <a:p>
            <a:pPr marL="0" indent="0">
              <a:buNone/>
            </a:pPr>
            <a:r>
              <a:rPr lang="lv-LV" dirty="0" smtClean="0">
                <a:latin typeface="Verdana" pitchFamily="34" charset="0"/>
                <a:ea typeface="Verdana" pitchFamily="34" charset="0"/>
                <a:cs typeface="Verdana" pitchFamily="34" charset="0"/>
              </a:rPr>
              <a:t>	Par </a:t>
            </a:r>
            <a:r>
              <a:rPr lang="lv-LV" dirty="0">
                <a:latin typeface="Verdana" pitchFamily="34" charset="0"/>
                <a:ea typeface="Verdana" pitchFamily="34" charset="0"/>
                <a:cs typeface="Verdana" pitchFamily="34" charset="0"/>
              </a:rPr>
              <a:t>šī ASV komercbankām tik nepatīkamā aizlieguma atcelšanu ASV bankas bija cīnījušās divdesmit gadus un lobēšanai netika žēloti līdzekļi. Tikai 1998.gadā Citigroup u.c. ASV komercbankas iztērēja vairāk nekā 200 miljonus dolāru šim mērķim. </a:t>
            </a:r>
            <a:endParaRPr lang="lv-LV" dirty="0" smtClean="0">
              <a:latin typeface="Verdana" pitchFamily="34" charset="0"/>
              <a:ea typeface="Verdana" pitchFamily="34" charset="0"/>
              <a:cs typeface="Verdana" pitchFamily="34" charset="0"/>
            </a:endParaRPr>
          </a:p>
          <a:p>
            <a:pPr marL="0" indent="0">
              <a:buNone/>
            </a:pPr>
            <a:endParaRPr lang="lv-LV" dirty="0" smtClean="0">
              <a:latin typeface="Verdana" pitchFamily="34" charset="0"/>
              <a:ea typeface="Verdana" pitchFamily="34" charset="0"/>
              <a:cs typeface="Verdana" pitchFamily="34" charset="0"/>
            </a:endParaRPr>
          </a:p>
          <a:p>
            <a:pPr marL="0" indent="0">
              <a:buNone/>
            </a:pPr>
            <a:r>
              <a:rPr lang="lv-LV" dirty="0" smtClean="0">
                <a:latin typeface="Verdana" pitchFamily="34" charset="0"/>
                <a:ea typeface="Verdana" pitchFamily="34" charset="0"/>
                <a:cs typeface="Verdana" pitchFamily="34" charset="0"/>
              </a:rPr>
              <a:t>	Kā </a:t>
            </a:r>
            <a:r>
              <a:rPr lang="lv-LV" dirty="0">
                <a:latin typeface="Verdana" pitchFamily="34" charset="0"/>
                <a:ea typeface="Verdana" pitchFamily="34" charset="0"/>
                <a:cs typeface="Verdana" pitchFamily="34" charset="0"/>
              </a:rPr>
              <a:t>zināms, pašreiz gan ASV, gan ES, gan arī G-20 valstu formātā tiek visai intensīvi meklēti adekvāti līdzekļi „kazino ekonomikas” novēršanai. Vai tas izdosies un cik efektīvi būs šie regulēšanas instrumenti – rādīs tuvākā nākotne. </a:t>
            </a:r>
          </a:p>
        </p:txBody>
      </p:sp>
    </p:spTree>
    <p:extLst>
      <p:ext uri="{BB962C8B-B14F-4D97-AF65-F5344CB8AC3E}">
        <p14:creationId xmlns:p14="http://schemas.microsoft.com/office/powerpoint/2010/main" val="3023857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lv-LV" dirty="0" smtClean="0">
                <a:latin typeface="Verdana" pitchFamily="34" charset="0"/>
                <a:ea typeface="Verdana" pitchFamily="34" charset="0"/>
                <a:cs typeface="Verdana" pitchFamily="34" charset="0"/>
              </a:rPr>
              <a:t>Vācu filozofs un sociologs Jurgens Habermass:</a:t>
            </a:r>
          </a:p>
          <a:p>
            <a:pPr marL="82296" indent="0">
              <a:buNone/>
            </a:pPr>
            <a:r>
              <a:rPr lang="lv-LV" dirty="0" smtClean="0">
                <a:latin typeface="Verdana" pitchFamily="34" charset="0"/>
                <a:ea typeface="Verdana" pitchFamily="34" charset="0"/>
                <a:cs typeface="Verdana" pitchFamily="34" charset="0"/>
              </a:rPr>
              <a:t>«Pasaulē valda nevis nauda, bet gan ārpus politiskās kontroles izvests tirgus un globālā menedžeru šķira. Šie ļaudis ir nežēlīgi un tiem galīgi nerūp ieguvumu no kazino-kapitālisma nevienmērīgā sadale.»</a:t>
            </a:r>
            <a:endParaRPr lang="lv-LV"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253805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p:txBody>
          <a:bodyPr>
            <a:normAutofit fontScale="92500" lnSpcReduction="20000"/>
          </a:bodyPr>
          <a:lstStyle/>
          <a:p>
            <a:pPr>
              <a:buNone/>
            </a:pPr>
            <a:r>
              <a:rPr lang="lv-LV" dirty="0" smtClean="0"/>
              <a:t>Tomēr tik vienkārši gan, šķiet, globālajam finanšu kapitālam šoreiz neizdosies izvairīties no atbildības. ASV aizsākusies sabiedrības protesta kustība ar lozungu “Okupē </a:t>
            </a:r>
            <a:r>
              <a:rPr lang="lv-LV" dirty="0" err="1" smtClean="0"/>
              <a:t>Volstritu</a:t>
            </a:r>
            <a:r>
              <a:rPr lang="lv-LV" dirty="0" smtClean="0"/>
              <a:t>!” vēršas plašumā, tā ir aptvērusi praktiski visas attīstītās Rietumu valstis, un tās iznākumu ir grūti prognozēt.</a:t>
            </a:r>
          </a:p>
          <a:p>
            <a:pPr>
              <a:buNone/>
            </a:pPr>
            <a:r>
              <a:rPr lang="lv-LV" dirty="0" smtClean="0"/>
              <a:t> Mūsuprāt, valdībām nāksies ieviest no jauna ierobežojumus spekulatīvajam finanšu kapitālam, līdzīgi tam, kā to izdarīja ASV prezidents </a:t>
            </a:r>
            <a:r>
              <a:rPr lang="lv-LV" dirty="0" err="1" smtClean="0"/>
              <a:t>Fr.Rūzvelts</a:t>
            </a:r>
            <a:r>
              <a:rPr lang="lv-LV" dirty="0" smtClean="0"/>
              <a:t> “Jauna kursa” politikas ietvaros.</a:t>
            </a:r>
            <a:endParaRPr lang="lv-LV"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pPr marL="0" indent="0" algn="ctr">
              <a:buNone/>
            </a:pPr>
            <a:endParaRPr lang="lv-LV" b="1" dirty="0" smtClean="0"/>
          </a:p>
          <a:p>
            <a:pPr marL="0" indent="0" algn="ctr">
              <a:buNone/>
            </a:pPr>
            <a:endParaRPr lang="lv-LV" b="1" dirty="0"/>
          </a:p>
          <a:p>
            <a:pPr marL="0" indent="0" algn="ctr">
              <a:buNone/>
            </a:pPr>
            <a:endParaRPr lang="lv-LV" b="1" dirty="0" smtClean="0"/>
          </a:p>
          <a:p>
            <a:pPr marL="0" indent="0" algn="ctr">
              <a:buNone/>
            </a:pPr>
            <a:endParaRPr lang="lv-LV" b="1" dirty="0" smtClean="0"/>
          </a:p>
          <a:p>
            <a:pPr marL="0" indent="0" algn="ctr">
              <a:buNone/>
            </a:pPr>
            <a:r>
              <a:rPr lang="lv-LV" b="1" dirty="0" smtClean="0">
                <a:latin typeface="Verdana" pitchFamily="34" charset="0"/>
                <a:ea typeface="Verdana" pitchFamily="34" charset="0"/>
                <a:cs typeface="Verdana" pitchFamily="34" charset="0"/>
              </a:rPr>
              <a:t>    PALDIES PAR UZMANĪBU!</a:t>
            </a:r>
            <a:endParaRPr lang="lv-LV" b="1"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885196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404664"/>
            <a:ext cx="7643192" cy="5721499"/>
          </a:xfrm>
        </p:spPr>
        <p:txBody>
          <a:bodyPr>
            <a:normAutofit/>
          </a:bodyPr>
          <a:lstStyle/>
          <a:p>
            <a:pPr marL="0" indent="0">
              <a:buNone/>
            </a:pPr>
            <a:endParaRPr lang="lv-LV" sz="3500" dirty="0" smtClean="0">
              <a:latin typeface="Verdana" pitchFamily="34" charset="0"/>
              <a:ea typeface="Verdana" pitchFamily="34" charset="0"/>
              <a:cs typeface="Verdana" pitchFamily="34" charset="0"/>
            </a:endParaRPr>
          </a:p>
          <a:p>
            <a:pPr marL="0" indent="0">
              <a:buNone/>
            </a:pPr>
            <a:r>
              <a:rPr lang="lv-LV" sz="3500" dirty="0" smtClean="0">
                <a:latin typeface="Verdana" pitchFamily="34" charset="0"/>
                <a:ea typeface="Verdana" pitchFamily="34" charset="0"/>
                <a:cs typeface="Verdana" pitchFamily="34" charset="0"/>
              </a:rPr>
              <a:t>Pašreizējās </a:t>
            </a:r>
            <a:r>
              <a:rPr lang="lv-LV" sz="3500" dirty="0">
                <a:latin typeface="Verdana" pitchFamily="34" charset="0"/>
                <a:ea typeface="Verdana" pitchFamily="34" charset="0"/>
                <a:cs typeface="Verdana" pitchFamily="34" charset="0"/>
              </a:rPr>
              <a:t>pasaules mēroga finanšu un ekonomiskās krīzes apstākļos aizvien biežāk parādās ekonomistu apgalvojumi, ka šīs krīzes izraisīšanos tieši un netieši ir sekmējusi neoliberālisma ekonomiskā doktrīna. </a:t>
            </a:r>
          </a:p>
        </p:txBody>
      </p:sp>
    </p:spTree>
    <p:extLst>
      <p:ext uri="{BB962C8B-B14F-4D97-AF65-F5344CB8AC3E}">
        <p14:creationId xmlns:p14="http://schemas.microsoft.com/office/powerpoint/2010/main" val="580381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04664"/>
            <a:ext cx="7488832" cy="5721499"/>
          </a:xfrm>
        </p:spPr>
        <p:txBody>
          <a:bodyPr>
            <a:normAutofit/>
          </a:bodyPr>
          <a:lstStyle/>
          <a:p>
            <a:pPr marL="0" indent="0">
              <a:buNone/>
            </a:pPr>
            <a:endParaRPr lang="lv-LV" sz="3500" dirty="0" smtClean="0">
              <a:latin typeface="Verdana" pitchFamily="34" charset="0"/>
              <a:ea typeface="Verdana" pitchFamily="34" charset="0"/>
              <a:cs typeface="Verdana" pitchFamily="34" charset="0"/>
            </a:endParaRPr>
          </a:p>
          <a:p>
            <a:pPr marL="0" indent="0">
              <a:buNone/>
            </a:pPr>
            <a:r>
              <a:rPr lang="lv-LV" sz="3300" dirty="0" smtClean="0">
                <a:latin typeface="Verdana" pitchFamily="34" charset="0"/>
                <a:ea typeface="Verdana" pitchFamily="34" charset="0"/>
                <a:cs typeface="Verdana" pitchFamily="34" charset="0"/>
              </a:rPr>
              <a:t>Pētījuma </a:t>
            </a:r>
            <a:r>
              <a:rPr lang="lv-LV" sz="3300" dirty="0">
                <a:latin typeface="Verdana" pitchFamily="34" charset="0"/>
                <a:ea typeface="Verdana" pitchFamily="34" charset="0"/>
                <a:cs typeface="Verdana" pitchFamily="34" charset="0"/>
              </a:rPr>
              <a:t>mērķis - izvērtēt </a:t>
            </a:r>
            <a:r>
              <a:rPr lang="lv-LV" sz="3300" dirty="0" smtClean="0">
                <a:latin typeface="Verdana" pitchFamily="34" charset="0"/>
                <a:ea typeface="Verdana" pitchFamily="34" charset="0"/>
                <a:cs typeface="Verdana" pitchFamily="34" charset="0"/>
              </a:rPr>
              <a:t>neoliber</a:t>
            </a:r>
            <a:r>
              <a:rPr lang="lv-LV" sz="3300" dirty="0">
                <a:latin typeface="Verdana" pitchFamily="34" charset="0"/>
                <a:ea typeface="Verdana" pitchFamily="34" charset="0"/>
                <a:cs typeface="Verdana" pitchFamily="34" charset="0"/>
              </a:rPr>
              <a:t>ā</a:t>
            </a:r>
            <a:r>
              <a:rPr lang="lv-LV" sz="3300" dirty="0" smtClean="0">
                <a:latin typeface="Verdana" pitchFamily="34" charset="0"/>
                <a:ea typeface="Verdana" pitchFamily="34" charset="0"/>
                <a:cs typeface="Verdana" pitchFamily="34" charset="0"/>
              </a:rPr>
              <a:t>lisma </a:t>
            </a:r>
            <a:r>
              <a:rPr lang="lv-LV" sz="3300" dirty="0">
                <a:latin typeface="Verdana" pitchFamily="34" charset="0"/>
                <a:ea typeface="Verdana" pitchFamily="34" charset="0"/>
                <a:cs typeface="Verdana" pitchFamily="34" charset="0"/>
              </a:rPr>
              <a:t>ekonomisko doktrīnu no tās </a:t>
            </a:r>
            <a:r>
              <a:rPr lang="lv-LV" sz="3300" dirty="0" smtClean="0">
                <a:latin typeface="Verdana" pitchFamily="34" charset="0"/>
                <a:ea typeface="Verdana" pitchFamily="34" charset="0"/>
                <a:cs typeface="Verdana" pitchFamily="34" charset="0"/>
              </a:rPr>
              <a:t>makroekonomiskās </a:t>
            </a:r>
            <a:r>
              <a:rPr lang="lv-LV" sz="3300" dirty="0">
                <a:latin typeface="Verdana" pitchFamily="34" charset="0"/>
                <a:ea typeface="Verdana" pitchFamily="34" charset="0"/>
                <a:cs typeface="Verdana" pitchFamily="34" charset="0"/>
              </a:rPr>
              <a:t>pielietojamības universāluma viedokļa, kā arī noskaidrot, cik lielā mērā to var uzskatīt par līdzvainīgu mūsdienu ekonomiskajā un finanšu krīzē. </a:t>
            </a:r>
          </a:p>
        </p:txBody>
      </p:sp>
    </p:spTree>
    <p:extLst>
      <p:ext uri="{BB962C8B-B14F-4D97-AF65-F5344CB8AC3E}">
        <p14:creationId xmlns:p14="http://schemas.microsoft.com/office/powerpoint/2010/main" val="3986382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76672"/>
            <a:ext cx="7571184" cy="5649491"/>
          </a:xfrm>
        </p:spPr>
        <p:txBody>
          <a:bodyPr>
            <a:normAutofit fontScale="77500" lnSpcReduction="20000"/>
          </a:bodyPr>
          <a:lstStyle/>
          <a:p>
            <a:pPr marL="0" indent="0">
              <a:buNone/>
            </a:pPr>
            <a:endParaRPr lang="lv-LV" dirty="0" smtClean="0">
              <a:latin typeface="Verdana" pitchFamily="34" charset="0"/>
              <a:ea typeface="Verdana" pitchFamily="34" charset="0"/>
              <a:cs typeface="Verdana" pitchFamily="34" charset="0"/>
            </a:endParaRPr>
          </a:p>
          <a:p>
            <a:pPr marL="0" indent="0">
              <a:buNone/>
            </a:pPr>
            <a:r>
              <a:rPr lang="lv-LV" dirty="0" smtClean="0">
                <a:latin typeface="Verdana" pitchFamily="34" charset="0"/>
                <a:ea typeface="Verdana" pitchFamily="34" charset="0"/>
                <a:cs typeface="Verdana" pitchFamily="34" charset="0"/>
              </a:rPr>
              <a:t>	</a:t>
            </a:r>
            <a:r>
              <a:rPr lang="lv-LV" dirty="0" err="1" smtClean="0">
                <a:latin typeface="Verdana" pitchFamily="34" charset="0"/>
                <a:ea typeface="Verdana" pitchFamily="34" charset="0"/>
                <a:cs typeface="Verdana" pitchFamily="34" charset="0"/>
              </a:rPr>
              <a:t>Neoliberālisms</a:t>
            </a:r>
            <a:r>
              <a:rPr lang="lv-LV" dirty="0" smtClean="0">
                <a:latin typeface="Verdana" pitchFamily="34" charset="0"/>
                <a:ea typeface="Verdana" pitchFamily="34" charset="0"/>
                <a:cs typeface="Verdana" pitchFamily="34" charset="0"/>
              </a:rPr>
              <a:t> </a:t>
            </a:r>
            <a:r>
              <a:rPr lang="lv-LV" dirty="0">
                <a:latin typeface="Verdana" pitchFamily="34" charset="0"/>
                <a:ea typeface="Verdana" pitchFamily="34" charset="0"/>
                <a:cs typeface="Verdana" pitchFamily="34" charset="0"/>
              </a:rPr>
              <a:t>kā patstāvīgs ekonomiskās domas virziens noformējās pagājušā gadsimta 30. – 40.gados, kad </a:t>
            </a:r>
            <a:r>
              <a:rPr lang="lv-LV" dirty="0" smtClean="0">
                <a:latin typeface="Verdana" pitchFamily="34" charset="0"/>
                <a:ea typeface="Verdana" pitchFamily="34" charset="0"/>
                <a:cs typeface="Verdana" pitchFamily="34" charset="0"/>
              </a:rPr>
              <a:t>Lielās </a:t>
            </a:r>
            <a:r>
              <a:rPr lang="lv-LV" dirty="0">
                <a:latin typeface="Verdana" pitchFamily="34" charset="0"/>
                <a:ea typeface="Verdana" pitchFamily="34" charset="0"/>
                <a:cs typeface="Verdana" pitchFamily="34" charset="0"/>
              </a:rPr>
              <a:t>Depresijas seku un kensiānisma ekonomiskās doktrīnas panākumu iespaidā kļuva acīmredzama klasiskā liberālisma ekonomiskās skolas pārstāvju uzskatu aprobežotība  jautājumā par valsts lomu un vietu kapitālistiskās atražošanas procesos</a:t>
            </a:r>
            <a:r>
              <a:rPr lang="lv-LV" dirty="0" smtClean="0">
                <a:latin typeface="Verdana" pitchFamily="34" charset="0"/>
                <a:ea typeface="Verdana" pitchFamily="34" charset="0"/>
                <a:cs typeface="Verdana" pitchFamily="34" charset="0"/>
              </a:rPr>
              <a:t>.</a:t>
            </a:r>
          </a:p>
          <a:p>
            <a:pPr marL="0" indent="0">
              <a:buNone/>
            </a:pPr>
            <a:r>
              <a:rPr lang="lv-LV" dirty="0" smtClean="0">
                <a:latin typeface="Verdana" pitchFamily="34" charset="0"/>
                <a:ea typeface="Verdana" pitchFamily="34" charset="0"/>
                <a:cs typeface="Verdana" pitchFamily="34" charset="0"/>
              </a:rPr>
              <a:t> 	Šajā </a:t>
            </a:r>
            <a:r>
              <a:rPr lang="lv-LV" dirty="0">
                <a:latin typeface="Verdana" pitchFamily="34" charset="0"/>
                <a:ea typeface="Verdana" pitchFamily="34" charset="0"/>
                <a:cs typeface="Verdana" pitchFamily="34" charset="0"/>
              </a:rPr>
              <a:t>neoliberālisma ekonomiskajā domā izdalījās divi novirzieni: Freiburgas skolas  jeb sociāli atbildīgās tirgus ekonomikas un neokonservatīvisma jeb monetārisma (Čikāgas skolas) virzieni. Mūsu dienās, lietojot jēdzienu </a:t>
            </a:r>
            <a:r>
              <a:rPr lang="lv-LV" dirty="0" smtClean="0">
                <a:latin typeface="Verdana" pitchFamily="34" charset="0"/>
                <a:ea typeface="Verdana" pitchFamily="34" charset="0"/>
                <a:cs typeface="Verdana" pitchFamily="34" charset="0"/>
              </a:rPr>
              <a:t>neoliberālisms</a:t>
            </a:r>
            <a:r>
              <a:rPr lang="lv-LV" dirty="0">
                <a:latin typeface="Verdana" pitchFamily="34" charset="0"/>
                <a:ea typeface="Verdana" pitchFamily="34" charset="0"/>
                <a:cs typeface="Verdana" pitchFamily="34" charset="0"/>
              </a:rPr>
              <a:t>, parasti gan tiek saprasts tieši monetārisms.</a:t>
            </a:r>
          </a:p>
        </p:txBody>
      </p:sp>
    </p:spTree>
    <p:extLst>
      <p:ext uri="{BB962C8B-B14F-4D97-AF65-F5344CB8AC3E}">
        <p14:creationId xmlns:p14="http://schemas.microsoft.com/office/powerpoint/2010/main" val="4290514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656" y="1412776"/>
            <a:ext cx="7498080" cy="4800600"/>
          </a:xfrm>
        </p:spPr>
        <p:txBody>
          <a:bodyPr>
            <a:normAutofit fontScale="85000" lnSpcReduction="20000"/>
          </a:bodyPr>
          <a:lstStyle/>
          <a:p>
            <a:endParaRPr lang="lv-LV" dirty="0" smtClean="0"/>
          </a:p>
          <a:p>
            <a:pPr>
              <a:buNone/>
            </a:pPr>
            <a:r>
              <a:rPr lang="lv-LV" dirty="0" err="1" smtClean="0"/>
              <a:t>Neoliberālisms</a:t>
            </a:r>
            <a:r>
              <a:rPr lang="lv-LV" dirty="0" smtClean="0"/>
              <a:t> latviešu valodā nozīmē  jaunais liberālisms jeb atjauninātais liberālisms. Kas tad šajā atjauninātajā liberālisma ekonomiskajā teorijā ir jauns salīdzinājumā ar veco jeb klasisko ekonomiskā liberālisma teoriju?</a:t>
            </a:r>
          </a:p>
          <a:p>
            <a:pPr>
              <a:buNone/>
            </a:pPr>
            <a:r>
              <a:rPr lang="lv-LV" dirty="0" smtClean="0"/>
              <a:t> Trāpīgi par šo jautājumu ir izteicies ASV ekonomists, </a:t>
            </a:r>
            <a:r>
              <a:rPr lang="lv-LV" dirty="0" err="1" smtClean="0"/>
              <a:t>kensiānietis</a:t>
            </a:r>
            <a:r>
              <a:rPr lang="lv-LV" dirty="0" smtClean="0"/>
              <a:t> Džeims </a:t>
            </a:r>
            <a:r>
              <a:rPr lang="lv-LV" dirty="0" err="1" smtClean="0"/>
              <a:t>Tobīns</a:t>
            </a:r>
            <a:r>
              <a:rPr lang="lv-LV" dirty="0" smtClean="0"/>
              <a:t> (1981.gada Nobela prēmijas laureāts): „Viņi (t.i., </a:t>
            </a:r>
            <a:r>
              <a:rPr lang="lv-LV" dirty="0" err="1" smtClean="0"/>
              <a:t>Miltons</a:t>
            </a:r>
            <a:r>
              <a:rPr lang="lv-LV" dirty="0" smtClean="0"/>
              <a:t> </a:t>
            </a:r>
            <a:r>
              <a:rPr lang="lv-LV" dirty="0" err="1" smtClean="0"/>
              <a:t>Frīdmens</a:t>
            </a:r>
            <a:r>
              <a:rPr lang="lv-LV" dirty="0" smtClean="0"/>
              <a:t> u.c. </a:t>
            </a:r>
            <a:r>
              <a:rPr lang="lv-LV" dirty="0" err="1" smtClean="0"/>
              <a:t>neoliberāļi</a:t>
            </a:r>
            <a:r>
              <a:rPr lang="lv-LV" dirty="0" smtClean="0"/>
              <a:t>) šodien kā jaunas cenšas pasniegt idejas, kuras par novecojušām tika atzītas jau 30. gados”. Citiem vārdiem runājot, nekā būtiski jauna nav.</a:t>
            </a:r>
          </a:p>
        </p:txBody>
      </p:sp>
    </p:spTree>
    <p:extLst>
      <p:ext uri="{BB962C8B-B14F-4D97-AF65-F5344CB8AC3E}">
        <p14:creationId xmlns:p14="http://schemas.microsoft.com/office/powerpoint/2010/main" val="1832720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1475656" y="1340768"/>
            <a:ext cx="7498080" cy="4800600"/>
          </a:xfrm>
        </p:spPr>
        <p:txBody>
          <a:bodyPr>
            <a:normAutofit fontScale="92500" lnSpcReduction="20000"/>
          </a:bodyPr>
          <a:lstStyle/>
          <a:p>
            <a:pPr>
              <a:buNone/>
            </a:pPr>
            <a:r>
              <a:rPr lang="lv-LV" dirty="0" err="1" smtClean="0"/>
              <a:t>Neoliberālisms</a:t>
            </a:r>
            <a:r>
              <a:rPr lang="lv-LV" dirty="0" smtClean="0"/>
              <a:t>, līdzīgi klasiskajam liberālismam turpina apgalvot, ka valstij ekonomiskajos procesos nav jāiejaucas, ka vienkārši ir jādod iespēja piedāvājuma un pieprasījuma spēkiem darīt viņu darbu, ka visas nelaimes mūsdienu ekonomikā rodoties no pārlieku lielas valsts klātbūtnes ekonomikā, kas tikai kropļojot brīvo tirgu, ka pilnīgi pietiekot, ja valsts bankas laižot apgrozībā katru gadu noteiktu naudas daudzumu, kas nodrošināšot valstīm vienmērīgu izaugsmi. </a:t>
            </a:r>
            <a:endParaRPr lang="lv-LV"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p:txBody>
          <a:bodyPr>
            <a:normAutofit fontScale="85000" lnSpcReduction="20000"/>
          </a:bodyPr>
          <a:lstStyle/>
          <a:p>
            <a:pPr>
              <a:buNone/>
            </a:pPr>
            <a:r>
              <a:rPr lang="lv-LV" dirty="0" err="1" smtClean="0"/>
              <a:t>Neoliberālisma</a:t>
            </a:r>
            <a:r>
              <a:rPr lang="lv-LV" dirty="0" smtClean="0"/>
              <a:t> galvenā metodoloģiskā kļūda, mūsuprāt, ir naudas daudzuma regulēšanas iespēju pārspīlējumā, kas labi redzama šādos apgalvojumos:</a:t>
            </a:r>
          </a:p>
          <a:p>
            <a:pPr marL="596646" indent="-514350">
              <a:buAutoNum type="arabicPeriod"/>
            </a:pPr>
            <a:r>
              <a:rPr lang="lv-LV" dirty="0" smtClean="0"/>
              <a:t>Naudai </a:t>
            </a:r>
            <a:r>
              <a:rPr lang="lv-LV" b="1" i="1" dirty="0" smtClean="0"/>
              <a:t>nav</a:t>
            </a:r>
            <a:r>
              <a:rPr lang="lv-LV" dirty="0" smtClean="0"/>
              <a:t> nozīmes ekonomiskajos procesos.</a:t>
            </a:r>
          </a:p>
          <a:p>
            <a:pPr marL="596646" indent="-514350">
              <a:buAutoNum type="arabicPeriod"/>
            </a:pPr>
            <a:r>
              <a:rPr lang="lv-LV" b="1" i="1" dirty="0" smtClean="0"/>
              <a:t>Arī</a:t>
            </a:r>
            <a:r>
              <a:rPr lang="lv-LV" dirty="0" smtClean="0"/>
              <a:t> naudai ir nozīme ekonomiskajos procesos.</a:t>
            </a:r>
          </a:p>
          <a:p>
            <a:pPr marL="596646" indent="-514350">
              <a:buAutoNum type="arabicPeriod"/>
            </a:pPr>
            <a:r>
              <a:rPr lang="lv-LV" b="1" i="1" dirty="0" smtClean="0"/>
              <a:t>Tikai</a:t>
            </a:r>
            <a:r>
              <a:rPr lang="lv-LV" dirty="0" smtClean="0"/>
              <a:t> naudai ir nozīme ekonomiskajos procesos.</a:t>
            </a:r>
          </a:p>
          <a:p>
            <a:pPr marL="596646" indent="-514350">
              <a:buNone/>
            </a:pPr>
            <a:r>
              <a:rPr lang="lv-LV" dirty="0" smtClean="0"/>
              <a:t>Lūk, </a:t>
            </a:r>
            <a:r>
              <a:rPr lang="lv-LV" dirty="0" err="1" smtClean="0"/>
              <a:t>neoliberālisti</a:t>
            </a:r>
            <a:r>
              <a:rPr lang="lv-LV" dirty="0" smtClean="0"/>
              <a:t> aizstāvot tikai un vienīgi šo trešo apgalvojumu tad arī visvairāk grēko pret zinātnisko patiesību. </a:t>
            </a:r>
          </a:p>
          <a:p>
            <a:pPr marL="596646" indent="-514350">
              <a:buNone/>
            </a:pPr>
            <a:r>
              <a:rPr lang="lv-LV" dirty="0" smtClean="0"/>
              <a:t> </a:t>
            </a:r>
            <a:endParaRPr lang="lv-LV"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76672"/>
            <a:ext cx="7571184" cy="5649491"/>
          </a:xfrm>
        </p:spPr>
        <p:txBody>
          <a:bodyPr>
            <a:normAutofit/>
          </a:bodyPr>
          <a:lstStyle/>
          <a:p>
            <a:pPr marL="0" indent="0">
              <a:buNone/>
            </a:pPr>
            <a:r>
              <a:rPr lang="lv-LV" dirty="0" smtClean="0">
                <a:latin typeface="Verdana" pitchFamily="34" charset="0"/>
                <a:ea typeface="Verdana" pitchFamily="34" charset="0"/>
                <a:cs typeface="Verdana" pitchFamily="34" charset="0"/>
              </a:rPr>
              <a:t>	Vispārzināms </a:t>
            </a:r>
            <a:r>
              <a:rPr lang="lv-LV" dirty="0">
                <a:latin typeface="Verdana" pitchFamily="34" charset="0"/>
                <a:ea typeface="Verdana" pitchFamily="34" charset="0"/>
                <a:cs typeface="Verdana" pitchFamily="34" charset="0"/>
              </a:rPr>
              <a:t>ir fakts, ka idejas kļūst par reālu spēku, tikai tad, kad tās ir atradušas sev piekritējus kādā no sabiedrības šķirām vai slāņiem, ka bez šādiem atbalstītājiem ikviena ideja ir nedzīva. </a:t>
            </a:r>
            <a:endParaRPr lang="lv-LV" dirty="0" smtClean="0">
              <a:latin typeface="Verdana" pitchFamily="34" charset="0"/>
              <a:ea typeface="Verdana" pitchFamily="34" charset="0"/>
              <a:cs typeface="Verdana" pitchFamily="34" charset="0"/>
            </a:endParaRPr>
          </a:p>
          <a:p>
            <a:pPr marL="0" indent="0">
              <a:buNone/>
            </a:pPr>
            <a:r>
              <a:rPr lang="lv-LV" dirty="0" smtClean="0">
                <a:latin typeface="Verdana" pitchFamily="34" charset="0"/>
                <a:ea typeface="Verdana" pitchFamily="34" charset="0"/>
                <a:cs typeface="Verdana" pitchFamily="34" charset="0"/>
              </a:rPr>
              <a:t>	Šī </a:t>
            </a:r>
            <a:r>
              <a:rPr lang="lv-LV" dirty="0">
                <a:latin typeface="Verdana" pitchFamily="34" charset="0"/>
                <a:ea typeface="Verdana" pitchFamily="34" charset="0"/>
                <a:cs typeface="Verdana" pitchFamily="34" charset="0"/>
              </a:rPr>
              <a:t>patiesība ir pilnā mērā spēkā arī attiecībā uz ekonomiskajām idejām jeb teorijām</a:t>
            </a:r>
            <a:r>
              <a:rPr lang="lv-LV" dirty="0" smtClean="0">
                <a:latin typeface="Verdana" pitchFamily="34" charset="0"/>
                <a:ea typeface="Verdana" pitchFamily="34" charset="0"/>
                <a:cs typeface="Verdana" pitchFamily="34" charset="0"/>
              </a:rPr>
              <a:t>.</a:t>
            </a:r>
            <a:endParaRPr lang="lv-LV"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6538313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256</TotalTime>
  <Words>790</Words>
  <Application>Microsoft Office PowerPoint</Application>
  <PresentationFormat>On-screen Show (4:3)</PresentationFormat>
  <Paragraphs>63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Solstice</vt:lpstr>
      <vt:lpstr>           NEOLIBERĀLISMA SPOŽUMS UN POSTS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Riga Stradins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Liene Štoka</dc:creator>
  <cp:lastModifiedBy>Dainis Zelmenis</cp:lastModifiedBy>
  <cp:revision>77</cp:revision>
  <dcterms:created xsi:type="dcterms:W3CDTF">2011-04-13T05:51:50Z</dcterms:created>
  <dcterms:modified xsi:type="dcterms:W3CDTF">2011-10-21T14:06:24Z</dcterms:modified>
</cp:coreProperties>
</file>